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316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05/07/2024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179989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05/07/2024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5640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05/07/2024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82912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05/07/2024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306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0C4870-0D95-4C28-BE3D-9A6BD56606D7}" type="datetimeFigureOut">
              <a:rPr lang="en-GB" smtClean="0"/>
              <a:t>05/07/2024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4112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0C4870-0D95-4C28-BE3D-9A6BD56606D7}" type="datetimeFigureOut">
              <a:rPr lang="en-GB" smtClean="0"/>
              <a:t>05/07/2024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656679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0C4870-0D95-4C28-BE3D-9A6BD56606D7}" type="datetimeFigureOut">
              <a:rPr lang="en-GB" smtClean="0"/>
              <a:t>05/07/2024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28622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0C4870-0D95-4C28-BE3D-9A6BD56606D7}" type="datetimeFigureOut">
              <a:rPr lang="en-GB" smtClean="0"/>
              <a:t>05/07/2024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03277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C4870-0D95-4C28-BE3D-9A6BD56606D7}" type="datetimeFigureOut">
              <a:rPr lang="en-GB" smtClean="0"/>
              <a:t>05/07/2024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77447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05/07/2024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465756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05/07/2024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27700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C0C4870-0D95-4C28-BE3D-9A6BD56606D7}" type="datetimeFigureOut">
              <a:rPr lang="en-GB" smtClean="0"/>
              <a:t>05/07/2024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83DD939-4B74-4818-A7FF-EEDDB94C25E2}" type="slidenum">
              <a:rPr lang="en-GB" smtClean="0"/>
              <a:t>‹#›</a:t>
            </a:fld>
            <a:endParaRPr lang="en-GB"/>
          </a:p>
        </p:txBody>
      </p:sp>
    </p:spTree>
    <p:extLst>
      <p:ext uri="{BB962C8B-B14F-4D97-AF65-F5344CB8AC3E}">
        <p14:creationId xmlns:p14="http://schemas.microsoft.com/office/powerpoint/2010/main" val="3808639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youtube.com/channel/UCBIqDIiLdPr0K8IOuEtlIkA" TargetMode="External"/><Relationship Id="rId3" Type="http://schemas.openxmlformats.org/officeDocument/2006/relationships/hyperlink" Target="mailto:BLENHEIMCFC@BROMLEY.GOV.UK" TargetMode="External"/><Relationship Id="rId7" Type="http://schemas.openxmlformats.org/officeDocument/2006/relationships/hyperlink" Target="https://www.instagram.com/p/B-ps7qjpn2G/?igshid=ufxbzvohtka9"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www.facebook.com/Bromley-Children-Project-2110796529000470/" TargetMode="External"/><Relationship Id="rId5" Type="http://schemas.openxmlformats.org/officeDocument/2006/relationships/hyperlink" Target="http://www.mind.org.uk/" TargetMode="External"/><Relationship Id="rId4" Type="http://schemas.openxmlformats.org/officeDocument/2006/relationships/hyperlink" Target="mailto:COTMANDENECFC@BROMLEY.GOV.UK" TargetMode="Externa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36B8642-B8C5-4CF7-3E7F-4E774B049703}"/>
              </a:ext>
            </a:extLst>
          </p:cNvPr>
          <p:cNvPicPr>
            <a:picLocks noChangeAspect="1"/>
          </p:cNvPicPr>
          <p:nvPr/>
        </p:nvPicPr>
        <p:blipFill rotWithShape="1">
          <a:blip r:embed="rId2"/>
          <a:srcRect l="6907" t="25656" r="6191" b="14138"/>
          <a:stretch/>
        </p:blipFill>
        <p:spPr>
          <a:xfrm>
            <a:off x="300557" y="0"/>
            <a:ext cx="6162669" cy="1950834"/>
          </a:xfrm>
          <a:prstGeom prst="rect">
            <a:avLst/>
          </a:prstGeom>
        </p:spPr>
      </p:pic>
      <p:sp>
        <p:nvSpPr>
          <p:cNvPr id="6" name="Rectangle 5">
            <a:extLst>
              <a:ext uri="{FF2B5EF4-FFF2-40B4-BE49-F238E27FC236}">
                <a16:creationId xmlns:a16="http://schemas.microsoft.com/office/drawing/2014/main" id="{78E99A43-DB62-5A3D-91C5-CE481130C683}"/>
              </a:ext>
            </a:extLst>
          </p:cNvPr>
          <p:cNvSpPr/>
          <p:nvPr/>
        </p:nvSpPr>
        <p:spPr>
          <a:xfrm>
            <a:off x="3613980" y="2384722"/>
            <a:ext cx="3168460" cy="1200329"/>
          </a:xfrm>
          <a:prstGeom prst="rect">
            <a:avLst/>
          </a:prstGeom>
        </p:spPr>
        <p:txBody>
          <a:bodyPr wrap="square">
            <a:spAutoFit/>
          </a:bodyPr>
          <a:lstStyle/>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pPr lvl="0"/>
            <a:endParaRPr lang="en-GB" sz="1200" dirty="0">
              <a:solidFill>
                <a:prstClr val="black"/>
              </a:solidFill>
              <a:latin typeface="Arial Narrow" panose="020B0606020202030204" pitchFamily="34" charset="0"/>
              <a:cs typeface="Shruti" panose="020B0502040204020203" pitchFamily="34" charset="0"/>
            </a:endParaRPr>
          </a:p>
          <a:p>
            <a:pPr lvl="0"/>
            <a:endParaRPr lang="en-GB" sz="1200" dirty="0">
              <a:solidFill>
                <a:prstClr val="black"/>
              </a:solidFill>
              <a:latin typeface="Arial Narrow" panose="020B0606020202030204" pitchFamily="34" charset="0"/>
              <a:cs typeface="Shruti" panose="020B0502040204020203" pitchFamily="34" charset="0"/>
            </a:endParaRPr>
          </a:p>
        </p:txBody>
      </p:sp>
      <p:sp>
        <p:nvSpPr>
          <p:cNvPr id="7" name="TextBox 6">
            <a:extLst>
              <a:ext uri="{FF2B5EF4-FFF2-40B4-BE49-F238E27FC236}">
                <a16:creationId xmlns:a16="http://schemas.microsoft.com/office/drawing/2014/main" id="{302484B5-D6C3-DABD-2407-E14BF1408C64}"/>
              </a:ext>
            </a:extLst>
          </p:cNvPr>
          <p:cNvSpPr txBox="1"/>
          <p:nvPr/>
        </p:nvSpPr>
        <p:spPr>
          <a:xfrm>
            <a:off x="152578" y="1950834"/>
            <a:ext cx="3131332" cy="8971687"/>
          </a:xfrm>
          <a:prstGeom prst="rect">
            <a:avLst/>
          </a:prstGeom>
          <a:noFill/>
        </p:spPr>
        <p:txBody>
          <a:bodyPr wrap="square" rtlCol="0">
            <a:spAutoFit/>
          </a:bodyPr>
          <a:lstStyle/>
          <a:p>
            <a:r>
              <a:rPr lang="en-GB" sz="1100" b="1" u="sng" dirty="0">
                <a:latin typeface="Bahnschrift Light SemiCondensed" panose="020B0502040204020203" pitchFamily="34" charset="0"/>
                <a:cs typeface="Shruti" panose="020B0502040204020203" pitchFamily="34" charset="0"/>
              </a:rPr>
              <a:t>Dates For The Diary</a:t>
            </a:r>
          </a:p>
          <a:p>
            <a:r>
              <a:rPr lang="en-GB" sz="1100" b="1" dirty="0">
                <a:latin typeface="Bahnschrift Light SemiCondensed" panose="020B0502040204020203" pitchFamily="34" charset="0"/>
                <a:cs typeface="Shruti" panose="020B0502040204020203" pitchFamily="34" charset="0"/>
              </a:rPr>
              <a:t>Thursday 4</a:t>
            </a:r>
            <a:r>
              <a:rPr lang="en-GB" sz="1100" b="1" baseline="30000" dirty="0">
                <a:latin typeface="Bahnschrift Light SemiCondensed" panose="020B0502040204020203" pitchFamily="34" charset="0"/>
                <a:cs typeface="Shruti" panose="020B0502040204020203" pitchFamily="34" charset="0"/>
              </a:rPr>
              <a:t>th</a:t>
            </a:r>
            <a:r>
              <a:rPr lang="en-GB" sz="1100" b="1" dirty="0">
                <a:latin typeface="Bahnschrift Light SemiCondensed" panose="020B0502040204020203" pitchFamily="34" charset="0"/>
                <a:cs typeface="Shruti" panose="020B0502040204020203" pitchFamily="34" charset="0"/>
              </a:rPr>
              <a:t> July  Polling day-Nursery closed</a:t>
            </a:r>
          </a:p>
          <a:p>
            <a:r>
              <a:rPr lang="en-GB" sz="1100" b="1" dirty="0">
                <a:latin typeface="Bahnschrift Light SemiCondensed" panose="020B0502040204020203" pitchFamily="34" charset="0"/>
                <a:cs typeface="Shruti" panose="020B0502040204020203" pitchFamily="34" charset="0"/>
              </a:rPr>
              <a:t>Tuesday 16</a:t>
            </a:r>
            <a:r>
              <a:rPr lang="en-GB" sz="1100" b="1" baseline="30000" dirty="0">
                <a:latin typeface="Bahnschrift Light SemiCondensed" panose="020B0502040204020203" pitchFamily="34" charset="0"/>
                <a:cs typeface="Shruti" panose="020B0502040204020203" pitchFamily="34" charset="0"/>
              </a:rPr>
              <a:t>th</a:t>
            </a:r>
            <a:r>
              <a:rPr lang="en-GB" sz="1100" b="1" dirty="0">
                <a:latin typeface="Bahnschrift Light SemiCondensed" panose="020B0502040204020203" pitchFamily="34" charset="0"/>
                <a:cs typeface="Shruti" panose="020B0502040204020203" pitchFamily="34" charset="0"/>
              </a:rPr>
              <a:t> July  Leaver's graduation </a:t>
            </a:r>
          </a:p>
          <a:p>
            <a:r>
              <a:rPr lang="en-GB" sz="1100" b="1" dirty="0">
                <a:latin typeface="Bahnschrift Light SemiCondensed" panose="020B0502040204020203" pitchFamily="34" charset="0"/>
                <a:cs typeface="Shruti" panose="020B0502040204020203" pitchFamily="34" charset="0"/>
              </a:rPr>
              <a:t>Parents of children who are moving on to Reception to arrive at 11.20am. </a:t>
            </a:r>
          </a:p>
          <a:p>
            <a:r>
              <a:rPr lang="en-GB" sz="1100" b="1" dirty="0">
                <a:latin typeface="Bahnschrift Light SemiCondensed" panose="020B0502040204020203" pitchFamily="34" charset="0"/>
                <a:cs typeface="Shruti" panose="020B0502040204020203" pitchFamily="34" charset="0"/>
              </a:rPr>
              <a:t>School leavers to wear a blue top.</a:t>
            </a:r>
          </a:p>
          <a:p>
            <a:r>
              <a:rPr lang="en-GB" sz="1100" b="1" dirty="0">
                <a:latin typeface="Bahnschrift Light SemiCondensed" panose="020B0502040204020203" pitchFamily="34" charset="0"/>
                <a:cs typeface="Shruti" panose="020B0502040204020203" pitchFamily="34" charset="0"/>
              </a:rPr>
              <a:t>Thursday 18</a:t>
            </a:r>
            <a:r>
              <a:rPr lang="en-GB" sz="1100" b="1" baseline="30000" dirty="0">
                <a:latin typeface="Bahnschrift Light SemiCondensed" panose="020B0502040204020203" pitchFamily="34" charset="0"/>
                <a:cs typeface="Shruti" panose="020B0502040204020203" pitchFamily="34" charset="0"/>
              </a:rPr>
              <a:t>th</a:t>
            </a:r>
            <a:r>
              <a:rPr lang="en-GB" sz="1100" b="1" dirty="0">
                <a:latin typeface="Bahnschrift Light SemiCondensed" panose="020B0502040204020203" pitchFamily="34" charset="0"/>
                <a:cs typeface="Shruti" panose="020B0502040204020203" pitchFamily="34" charset="0"/>
              </a:rPr>
              <a:t> July Summer party.</a:t>
            </a:r>
          </a:p>
          <a:p>
            <a:r>
              <a:rPr lang="en-GB" sz="1100" b="1" dirty="0">
                <a:latin typeface="Bahnschrift Light SemiCondensed" panose="020B0502040204020203" pitchFamily="34" charset="0"/>
                <a:cs typeface="Shruti" panose="020B0502040204020203" pitchFamily="34" charset="0"/>
              </a:rPr>
              <a:t>All children are welcome to attend-915-12.15</a:t>
            </a:r>
          </a:p>
          <a:p>
            <a:r>
              <a:rPr lang="en-GB" sz="1100" b="1" dirty="0">
                <a:latin typeface="Bahnschrift Light SemiCondensed" panose="020B0502040204020203" pitchFamily="34" charset="0"/>
                <a:cs typeface="Shruti" panose="020B0502040204020203" pitchFamily="34" charset="0"/>
              </a:rPr>
              <a:t>Friday 19</a:t>
            </a:r>
            <a:r>
              <a:rPr lang="en-GB" sz="1100" b="1" baseline="30000" dirty="0">
                <a:latin typeface="Bahnschrift Light SemiCondensed" panose="020B0502040204020203" pitchFamily="34" charset="0"/>
                <a:cs typeface="Shruti" panose="020B0502040204020203" pitchFamily="34" charset="0"/>
              </a:rPr>
              <a:t>th</a:t>
            </a:r>
            <a:r>
              <a:rPr lang="en-GB" sz="1100" b="1" dirty="0">
                <a:latin typeface="Bahnschrift Light SemiCondensed" panose="020B0502040204020203" pitchFamily="34" charset="0"/>
                <a:cs typeface="Shruti" panose="020B0502040204020203" pitchFamily="34" charset="0"/>
              </a:rPr>
              <a:t> July  Last day of term for Pre-school children. Please remember to notify us via Email if you wish your child to attend after this date.</a:t>
            </a:r>
          </a:p>
          <a:p>
            <a:r>
              <a:rPr lang="en-GB" sz="1100" b="1" dirty="0">
                <a:latin typeface="Bahnschrift Light SemiCondensed" panose="020B0502040204020203" pitchFamily="34" charset="0"/>
                <a:cs typeface="Shruti" panose="020B0502040204020203" pitchFamily="34" charset="0"/>
              </a:rPr>
              <a:t>Friday 16</a:t>
            </a:r>
            <a:r>
              <a:rPr lang="en-GB" sz="1100" b="1" baseline="30000" dirty="0">
                <a:latin typeface="Bahnschrift Light SemiCondensed" panose="020B0502040204020203" pitchFamily="34" charset="0"/>
                <a:cs typeface="Shruti" panose="020B0502040204020203" pitchFamily="34" charset="0"/>
              </a:rPr>
              <a:t>th</a:t>
            </a:r>
            <a:r>
              <a:rPr lang="en-GB" sz="1100" b="1" dirty="0">
                <a:latin typeface="Bahnschrift Light SemiCondensed" panose="020B0502040204020203" pitchFamily="34" charset="0"/>
                <a:cs typeface="Shruti" panose="020B0502040204020203" pitchFamily="34" charset="0"/>
              </a:rPr>
              <a:t> August- Last day for Nursery children</a:t>
            </a:r>
          </a:p>
          <a:p>
            <a:r>
              <a:rPr lang="en-GB" sz="1100" b="1" dirty="0">
                <a:latin typeface="Bahnschrift Light SemiCondensed" panose="020B0502040204020203" pitchFamily="34" charset="0"/>
                <a:cs typeface="Shruti" panose="020B0502040204020203" pitchFamily="34" charset="0"/>
              </a:rPr>
              <a:t>Monday 2</a:t>
            </a:r>
            <a:r>
              <a:rPr lang="en-GB" sz="1100" b="1" baseline="30000" dirty="0">
                <a:latin typeface="Bahnschrift Light SemiCondensed" panose="020B0502040204020203" pitchFamily="34" charset="0"/>
                <a:cs typeface="Shruti" panose="020B0502040204020203" pitchFamily="34" charset="0"/>
              </a:rPr>
              <a:t>nd</a:t>
            </a:r>
            <a:r>
              <a:rPr lang="en-GB" sz="1100" b="1" dirty="0">
                <a:latin typeface="Bahnschrift Light SemiCondensed" panose="020B0502040204020203" pitchFamily="34" charset="0"/>
                <a:cs typeface="Shruti" panose="020B0502040204020203" pitchFamily="34" charset="0"/>
              </a:rPr>
              <a:t> September- New term begins</a:t>
            </a:r>
          </a:p>
          <a:p>
            <a:endParaRPr lang="en-GB" sz="1100" b="1" dirty="0">
              <a:latin typeface="Bahnschrift Light SemiCondensed" panose="020B0502040204020203" pitchFamily="34" charset="0"/>
              <a:cs typeface="Shruti" panose="020B0502040204020203" pitchFamily="34" charset="0"/>
            </a:endParaRPr>
          </a:p>
          <a:p>
            <a:r>
              <a:rPr lang="en-GB" sz="1100" b="1" dirty="0">
                <a:latin typeface="Bahnschrift Light SemiCondensed" panose="020B0502040204020203" pitchFamily="34" charset="0"/>
                <a:cs typeface="Shruti" panose="020B0502040204020203" pitchFamily="34" charset="0"/>
              </a:rPr>
              <a:t>Theme for July- Summer</a:t>
            </a:r>
          </a:p>
          <a:p>
            <a:r>
              <a:rPr lang="en-GB" sz="1100" b="1" dirty="0">
                <a:latin typeface="Bahnschrift Light SemiCondensed" panose="020B0502040204020203" pitchFamily="34" charset="0"/>
                <a:cs typeface="Shruti" panose="020B0502040204020203" pitchFamily="34" charset="0"/>
              </a:rPr>
              <a:t>We will be talking about-</a:t>
            </a:r>
          </a:p>
          <a:p>
            <a:pPr marL="171450" indent="-171450">
              <a:buFont typeface="Arial" panose="020B0604020202020204" pitchFamily="34" charset="0"/>
              <a:buChar char="•"/>
            </a:pPr>
            <a:r>
              <a:rPr lang="en-GB" sz="1100" dirty="0">
                <a:latin typeface="Bahnschrift Light SemiCondensed" panose="020B0502040204020203" pitchFamily="34" charset="0"/>
                <a:cs typeface="Shruti" panose="020B0502040204020203" pitchFamily="34" charset="0"/>
              </a:rPr>
              <a:t>Safety in the sun</a:t>
            </a:r>
          </a:p>
          <a:p>
            <a:pPr marL="171450" indent="-171450">
              <a:buFont typeface="Arial" panose="020B0604020202020204" pitchFamily="34" charset="0"/>
              <a:buChar char="•"/>
            </a:pPr>
            <a:r>
              <a:rPr lang="en-GB" sz="1100" dirty="0">
                <a:latin typeface="Bahnschrift Light SemiCondensed" panose="020B0502040204020203" pitchFamily="34" charset="0"/>
                <a:cs typeface="Shruti" panose="020B0502040204020203" pitchFamily="34" charset="0"/>
              </a:rPr>
              <a:t>At the beach</a:t>
            </a:r>
          </a:p>
          <a:p>
            <a:pPr marL="171450" indent="-171450">
              <a:buFont typeface="Arial" panose="020B0604020202020204" pitchFamily="34" charset="0"/>
              <a:buChar char="•"/>
            </a:pPr>
            <a:r>
              <a:rPr lang="en-GB" sz="1100" dirty="0">
                <a:latin typeface="Bahnschrift Light SemiCondensed" panose="020B0502040204020203" pitchFamily="34" charset="0"/>
                <a:cs typeface="Shruti" panose="020B0502040204020203" pitchFamily="34" charset="0"/>
              </a:rPr>
              <a:t>Holidays</a:t>
            </a:r>
          </a:p>
          <a:p>
            <a:pPr marL="171450" indent="-171450">
              <a:buFont typeface="Arial" panose="020B0604020202020204" pitchFamily="34" charset="0"/>
              <a:buChar char="•"/>
            </a:pPr>
            <a:r>
              <a:rPr lang="en-GB" sz="1100" dirty="0">
                <a:latin typeface="Bahnschrift Light SemiCondensed" panose="020B0502040204020203" pitchFamily="34" charset="0"/>
                <a:cs typeface="Shruti" panose="020B0502040204020203" pitchFamily="34" charset="0"/>
              </a:rPr>
              <a:t>A summer garden</a:t>
            </a:r>
          </a:p>
          <a:p>
            <a:r>
              <a:rPr lang="en-GB" sz="1100" dirty="0">
                <a:latin typeface="Bahnschrift Light SemiCondensed" panose="020B0502040204020203" pitchFamily="34" charset="0"/>
                <a:cs typeface="Shruti" panose="020B0502040204020203" pitchFamily="34" charset="0"/>
              </a:rPr>
              <a:t>The children will be celebrating International day of Friendship.</a:t>
            </a:r>
          </a:p>
          <a:p>
            <a:endParaRPr lang="en-GB" sz="1100" b="1" dirty="0">
              <a:latin typeface="Bahnschrift Light SemiCondensed" panose="020B0502040204020203" pitchFamily="34" charset="0"/>
              <a:cs typeface="Shruti" panose="020B0502040204020203" pitchFamily="34" charset="0"/>
            </a:endParaRPr>
          </a:p>
          <a:p>
            <a:r>
              <a:rPr lang="en-GB" sz="1100" b="1" u="sng" dirty="0">
                <a:latin typeface="Bahnschrift Light SemiCondensed" panose="020B0502040204020203" pitchFamily="34" charset="0"/>
                <a:cs typeface="Shruti" panose="020B0502040204020203" pitchFamily="34" charset="0"/>
              </a:rPr>
              <a:t>Gentle Reminders</a:t>
            </a:r>
          </a:p>
          <a:p>
            <a:pPr marL="171450" indent="-171450">
              <a:buFont typeface="Arial" panose="020B0604020202020204" pitchFamily="34" charset="0"/>
              <a:buChar char="•"/>
            </a:pPr>
            <a:r>
              <a:rPr lang="en-GB" sz="1100" b="1" dirty="0">
                <a:latin typeface="Bahnschrift Light SemiCondensed" panose="020B0502040204020203" pitchFamily="34" charset="0"/>
                <a:cs typeface="Shruti" panose="020B0502040204020203" pitchFamily="34" charset="0"/>
              </a:rPr>
              <a:t>Please can parents ensure all children have named suncream and a summer hat in their daily Nursery bag. Please be aware, a parent signature is needed for us to apply any suncream throughout the day.</a:t>
            </a:r>
          </a:p>
          <a:p>
            <a:pPr marL="171450" indent="-171450">
              <a:buFont typeface="Arial" panose="020B0604020202020204" pitchFamily="34" charset="0"/>
              <a:buChar char="•"/>
            </a:pPr>
            <a:r>
              <a:rPr lang="en-GB" sz="1100" b="1" dirty="0">
                <a:latin typeface="Bahnschrift Light SemiCondensed" panose="020B0502040204020203" pitchFamily="34" charset="0"/>
                <a:cs typeface="Shruti" panose="020B0502040204020203" pitchFamily="34" charset="0"/>
              </a:rPr>
              <a:t>If your child has a packed lunch. Please provide an icepack inside their lunch bag to ensure their lunches remain chilled.</a:t>
            </a:r>
          </a:p>
          <a:p>
            <a:pPr marL="171450" indent="-171450">
              <a:buFont typeface="Arial" panose="020B0604020202020204" pitchFamily="34" charset="0"/>
              <a:buChar char="•"/>
            </a:pPr>
            <a:r>
              <a:rPr lang="en-GB" sz="1100" b="1" dirty="0">
                <a:latin typeface="Bahnschrift Light SemiCondensed" panose="020B0502040204020203" pitchFamily="34" charset="0"/>
                <a:cs typeface="Shruti" panose="020B0502040204020203" pitchFamily="34" charset="0"/>
              </a:rPr>
              <a:t>All children need to bring along a light raincoat.</a:t>
            </a:r>
          </a:p>
          <a:p>
            <a:pPr marL="171450" indent="-171450">
              <a:buFont typeface="Arial" panose="020B0604020202020204" pitchFamily="34" charset="0"/>
              <a:buChar char="•"/>
            </a:pPr>
            <a:r>
              <a:rPr lang="en-GB" sz="1100" b="1" dirty="0">
                <a:latin typeface="Bahnschrift Light SemiCondensed" panose="020B0502040204020203" pitchFamily="34" charset="0"/>
                <a:cs typeface="Shruti" panose="020B0502040204020203" pitchFamily="34" charset="0"/>
              </a:rPr>
              <a:t>No open toe sandals or Crocs </a:t>
            </a:r>
          </a:p>
          <a:p>
            <a:pPr marL="171450" indent="-171450">
              <a:buFont typeface="Arial" panose="020B0604020202020204" pitchFamily="34" charset="0"/>
              <a:buChar char="•"/>
            </a:pPr>
            <a:endParaRPr lang="en-GB" sz="1100" b="1" dirty="0">
              <a:latin typeface="Bahnschrift Light SemiCondensed" panose="020B0502040204020203" pitchFamily="34" charset="0"/>
              <a:cs typeface="Shruti" panose="020B0502040204020203" pitchFamily="34" charset="0"/>
            </a:endParaRPr>
          </a:p>
          <a:p>
            <a:r>
              <a:rPr lang="en-GB" sz="1100" b="1" u="sng" dirty="0">
                <a:latin typeface="Bahnschrift Light SemiCondensed" panose="020B0502040204020203" pitchFamily="34" charset="0"/>
                <a:cs typeface="Shruti" panose="020B0502040204020203" pitchFamily="34" charset="0"/>
              </a:rPr>
              <a:t>Carpark</a:t>
            </a:r>
          </a:p>
          <a:p>
            <a:r>
              <a:rPr lang="en-GB" sz="1100" dirty="0">
                <a:latin typeface="Bahnschrift Light SemiCondensed" panose="020B0502040204020203" pitchFamily="34" charset="0"/>
                <a:cs typeface="Shruti" panose="020B0502040204020203" pitchFamily="34" charset="0"/>
              </a:rPr>
              <a:t>Please remember children are not to play in the carpark  and no entry remains between 9am and 3pm. Please be mindful of speed when entering and exiting.</a:t>
            </a:r>
          </a:p>
          <a:p>
            <a:r>
              <a:rPr lang="en-GB" sz="1100" dirty="0">
                <a:latin typeface="Bahnschrift Light SemiCondensed" panose="020B0502040204020203" pitchFamily="34" charset="0"/>
                <a:cs typeface="Shruti" panose="020B0502040204020203" pitchFamily="34" charset="0"/>
              </a:rPr>
              <a:t>When leaving the premises whether walking, cycling, scooting or on foot ensure you have your child close by  </a:t>
            </a:r>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And be vigilant when crossing the road.</a:t>
            </a:r>
          </a:p>
          <a:p>
            <a:r>
              <a:rPr lang="en-GB" sz="1200" dirty="0">
                <a:latin typeface="Bahnschrift Light SemiCondensed" panose="020B0502040204020203" pitchFamily="34" charset="0"/>
                <a:cs typeface="Shruti" panose="020B0502040204020203" pitchFamily="34" charset="0"/>
              </a:rPr>
              <a:t>Unfortunately, we have seen an increase in speed of cars driving along Windsor Drive.</a:t>
            </a:r>
          </a:p>
          <a:p>
            <a:endParaRPr lang="en-GB" sz="1100" b="1" dirty="0">
              <a:latin typeface="Bahnschrift Light SemiCondensed" panose="020B0502040204020203" pitchFamily="34" charset="0"/>
              <a:cs typeface="Shruti" panose="020B0502040204020203" pitchFamily="34" charset="0"/>
            </a:endParaRPr>
          </a:p>
          <a:p>
            <a:pPr marL="171450" indent="-171450">
              <a:buFont typeface="Arial" panose="020B0604020202020204" pitchFamily="34" charset="0"/>
              <a:buChar char="•"/>
            </a:pPr>
            <a:endParaRPr lang="en-GB" sz="1100" dirty="0">
              <a:latin typeface="Bahnschrift Light SemiCondensed" panose="020B0502040204020203" pitchFamily="34" charset="0"/>
              <a:cs typeface="Shruti" panose="020B0502040204020203" pitchFamily="34" charset="0"/>
            </a:endParaRPr>
          </a:p>
          <a:p>
            <a:endParaRPr lang="en-GB" sz="1200" b="1" dirty="0">
              <a:latin typeface="Bahnschrift Light SemiCondensed" panose="020B0502040204020203" pitchFamily="34" charset="0"/>
              <a:cs typeface="Shruti" panose="020B0502040204020203" pitchFamily="34" charset="0"/>
            </a:endParaRPr>
          </a:p>
          <a:p>
            <a:endParaRPr lang="en-GB" sz="1200"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p:txBody>
      </p:sp>
      <p:sp>
        <p:nvSpPr>
          <p:cNvPr id="8" name="Rectangle 7">
            <a:extLst>
              <a:ext uri="{FF2B5EF4-FFF2-40B4-BE49-F238E27FC236}">
                <a16:creationId xmlns:a16="http://schemas.microsoft.com/office/drawing/2014/main" id="{D1EDC335-EBBA-220B-A6D4-BB0890ECC58D}"/>
              </a:ext>
            </a:extLst>
          </p:cNvPr>
          <p:cNvSpPr/>
          <p:nvPr/>
        </p:nvSpPr>
        <p:spPr>
          <a:xfrm>
            <a:off x="3613980" y="3373143"/>
            <a:ext cx="3244020" cy="292388"/>
          </a:xfrm>
          <a:prstGeom prst="rect">
            <a:avLst/>
          </a:prstGeom>
        </p:spPr>
        <p:txBody>
          <a:bodyPr wrap="square">
            <a:spAutoFit/>
          </a:bodyPr>
          <a:lstStyle/>
          <a:p>
            <a:endParaRPr lang="en-GB" sz="1300" dirty="0">
              <a:latin typeface="Arial Narrow" panose="020B0606020202030204" pitchFamily="34" charset="0"/>
              <a:cs typeface="Shruti" panose="020B0502040204020203" pitchFamily="34" charset="0"/>
            </a:endParaRPr>
          </a:p>
        </p:txBody>
      </p:sp>
      <p:cxnSp>
        <p:nvCxnSpPr>
          <p:cNvPr id="9" name="Straight Connector 8">
            <a:extLst>
              <a:ext uri="{FF2B5EF4-FFF2-40B4-BE49-F238E27FC236}">
                <a16:creationId xmlns:a16="http://schemas.microsoft.com/office/drawing/2014/main" id="{8874AD9A-682B-8BF8-E220-A547C9ADC331}"/>
              </a:ext>
            </a:extLst>
          </p:cNvPr>
          <p:cNvCxnSpPr>
            <a:cxnSpLocks/>
          </p:cNvCxnSpPr>
          <p:nvPr/>
        </p:nvCxnSpPr>
        <p:spPr>
          <a:xfrm>
            <a:off x="3429000" y="2078182"/>
            <a:ext cx="0" cy="7605210"/>
          </a:xfrm>
          <a:prstGeom prst="line">
            <a:avLst/>
          </a:prstGeom>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9EDFE071-EB77-38B5-45C6-120E4C7BA8BC}"/>
              </a:ext>
            </a:extLst>
          </p:cNvPr>
          <p:cNvSpPr txBox="1"/>
          <p:nvPr/>
        </p:nvSpPr>
        <p:spPr>
          <a:xfrm>
            <a:off x="3516500" y="1689224"/>
            <a:ext cx="3131332" cy="7186583"/>
          </a:xfrm>
          <a:prstGeom prst="rect">
            <a:avLst/>
          </a:prstGeom>
          <a:noFill/>
        </p:spPr>
        <p:txBody>
          <a:bodyPr wrap="square" rtlCol="0">
            <a:spAutoFit/>
          </a:bodyPr>
          <a:lstStyle/>
          <a:p>
            <a:endParaRPr lang="en-GB" sz="1050" dirty="0">
              <a:latin typeface="Bahnschrift Light SemiCondensed" panose="020B0502040204020203" pitchFamily="34" charset="0"/>
              <a:cs typeface="Shruti" panose="020B0502040204020203" pitchFamily="34" charset="0"/>
            </a:endParaRPr>
          </a:p>
          <a:p>
            <a:endParaRPr lang="en-GB" sz="1050" b="1" u="sng"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a:p>
            <a:r>
              <a:rPr lang="en-GB" sz="1100" b="1" u="sng" dirty="0">
                <a:latin typeface="Bahnschrift Light SemiCondensed" panose="020B0502040204020203" pitchFamily="34" charset="0"/>
                <a:cs typeface="Shruti" panose="020B0502040204020203" pitchFamily="34" charset="0"/>
              </a:rPr>
              <a:t>September Changes </a:t>
            </a:r>
          </a:p>
          <a:p>
            <a:endParaRPr lang="en-GB" sz="1100" dirty="0">
              <a:latin typeface="Bahnschrift Light SemiCondensed" panose="020B0502040204020203" pitchFamily="34" charset="0"/>
              <a:cs typeface="Shruti" panose="020B0502040204020203" pitchFamily="34" charset="0"/>
            </a:endParaRPr>
          </a:p>
          <a:p>
            <a:r>
              <a:rPr lang="en-GB" sz="1100" dirty="0">
                <a:latin typeface="Bahnschrift Light SemiCondensed" panose="020B0502040204020203" pitchFamily="34" charset="0"/>
                <a:cs typeface="Shruti" panose="020B0502040204020203" pitchFamily="34" charset="0"/>
              </a:rPr>
              <a:t>From September we will be trialling a new entry system, parents will enter the building and assist their child with their coats, you will then be able to walk your child to the doors leading into the hall. Parents will not have access to the main play area, children will wash their hands in our portable sink located inside the hall.</a:t>
            </a:r>
          </a:p>
          <a:p>
            <a:r>
              <a:rPr lang="en-GB" sz="1100" dirty="0">
                <a:latin typeface="Bahnschrift Light SemiCondensed" panose="020B0502040204020203" pitchFamily="34" charset="0"/>
                <a:cs typeface="Shruti" panose="020B0502040204020203" pitchFamily="34" charset="0"/>
              </a:rPr>
              <a:t>Please be advised, up until that time, parents do not have access to the toilets at any time</a:t>
            </a:r>
          </a:p>
          <a:p>
            <a:r>
              <a:rPr lang="en-GB" sz="1100" dirty="0">
                <a:latin typeface="Bahnschrift Light SemiCondensed" panose="020B0502040204020203" pitchFamily="34" charset="0"/>
                <a:cs typeface="Shruti" panose="020B0502040204020203" pitchFamily="34" charset="0"/>
              </a:rPr>
              <a:t>We will be introducing </a:t>
            </a:r>
            <a:r>
              <a:rPr lang="en-GB" sz="1100" b="1" dirty="0">
                <a:latin typeface="Bahnschrift Light SemiCondensed" panose="020B0502040204020203" pitchFamily="34" charset="0"/>
                <a:cs typeface="Shruti" panose="020B0502040204020203" pitchFamily="34" charset="0"/>
              </a:rPr>
              <a:t>show and tell</a:t>
            </a:r>
            <a:r>
              <a:rPr lang="en-GB" sz="1100" dirty="0">
                <a:latin typeface="Bahnschrift Light SemiCondensed" panose="020B0502040204020203" pitchFamily="34" charset="0"/>
                <a:cs typeface="Shruti" panose="020B0502040204020203" pitchFamily="34" charset="0"/>
              </a:rPr>
              <a:t>. The children can bring along their favourite toy to show and share with their friends.</a:t>
            </a:r>
          </a:p>
          <a:p>
            <a:endParaRPr lang="en-GB" sz="1100" dirty="0">
              <a:latin typeface="Bahnschrift Light SemiCondensed" panose="020B0502040204020203" pitchFamily="34" charset="0"/>
              <a:cs typeface="Shruti" panose="020B0502040204020203" pitchFamily="34" charset="0"/>
            </a:endParaRPr>
          </a:p>
          <a:p>
            <a:r>
              <a:rPr lang="en-GB" sz="1100" b="1" dirty="0">
                <a:latin typeface="Bahnschrift Light SemiCondensed" panose="020B0502040204020203" pitchFamily="34" charset="0"/>
                <a:cs typeface="Shruti" panose="020B0502040204020203" pitchFamily="34" charset="0"/>
              </a:rPr>
              <a:t>Parent Questionnaire</a:t>
            </a:r>
            <a:r>
              <a:rPr lang="en-GB" sz="1100" dirty="0">
                <a:latin typeface="Bahnschrift Light SemiCondensed" panose="020B0502040204020203" pitchFamily="34" charset="0"/>
                <a:cs typeface="Shruti" panose="020B0502040204020203" pitchFamily="34" charset="0"/>
              </a:rPr>
              <a:t>. </a:t>
            </a:r>
          </a:p>
          <a:p>
            <a:endParaRPr lang="en-GB" sz="1100" dirty="0">
              <a:latin typeface="Bahnschrift Light SemiCondensed" panose="020B0502040204020203" pitchFamily="34" charset="0"/>
              <a:cs typeface="Shruti" panose="020B0502040204020203" pitchFamily="34" charset="0"/>
            </a:endParaRPr>
          </a:p>
          <a:p>
            <a:r>
              <a:rPr lang="en-GB" sz="1100" dirty="0">
                <a:latin typeface="Bahnschrift Light SemiCondensed" panose="020B0502040204020203" pitchFamily="34" charset="0"/>
                <a:cs typeface="Shruti" panose="020B0502040204020203" pitchFamily="34" charset="0"/>
              </a:rPr>
              <a:t>Thank you to all parents who have completed our questionnaire, we greatly appreciate your comments and look to improve any areas going forward.</a:t>
            </a:r>
          </a:p>
          <a:p>
            <a:r>
              <a:rPr lang="en-GB" sz="1100" dirty="0">
                <a:latin typeface="Bahnschrift Light SemiCondensed" panose="020B0502040204020203" pitchFamily="34" charset="0"/>
                <a:cs typeface="Shruti" panose="020B0502040204020203" pitchFamily="34" charset="0"/>
              </a:rPr>
              <a:t>It has been raised that the format for our newsletter does not always appear correct. We will be speaking to those who have informed us of this issue to enable us to rectify the problem as soon as possible..</a:t>
            </a:r>
          </a:p>
          <a:p>
            <a:r>
              <a:rPr lang="en-GB" sz="1100" dirty="0">
                <a:latin typeface="Bahnschrift Light SemiCondensed" panose="020B0502040204020203" pitchFamily="34" charset="0"/>
                <a:cs typeface="Shruti" panose="020B0502040204020203" pitchFamily="34" charset="0"/>
              </a:rPr>
              <a:t>Please be aware that we have  our staff board in the lobby., we also have our mid-term planning and daily activities displayed on our parent information board.</a:t>
            </a:r>
          </a:p>
          <a:p>
            <a:endParaRPr lang="en-GB" sz="1100" dirty="0">
              <a:latin typeface="Bahnschrift Light SemiCondensed" panose="020B0502040204020203" pitchFamily="34" charset="0"/>
              <a:cs typeface="Shruti" panose="020B0502040204020203" pitchFamily="34" charset="0"/>
            </a:endParaRPr>
          </a:p>
          <a:p>
            <a:r>
              <a:rPr lang="en-GB" sz="1100" dirty="0">
                <a:latin typeface="Bahnschrift Light SemiCondensed" panose="020B0502040204020203" pitchFamily="34" charset="0"/>
                <a:cs typeface="Shruti" panose="020B0502040204020203" pitchFamily="34" charset="0"/>
              </a:rPr>
              <a:t>We are mindful of repetitive information within the newsletter, but these are in place to maintain awareness, adhering of procedures/safeguarding needs.</a:t>
            </a:r>
          </a:p>
          <a:p>
            <a:endParaRPr lang="en-GB" sz="1100" b="1" u="sng" dirty="0">
              <a:latin typeface="Bahnschrift Light SemiCondensed" panose="020B0502040204020203" pitchFamily="34" charset="0"/>
              <a:cs typeface="Shruti" panose="020B0502040204020203" pitchFamily="34" charset="0"/>
            </a:endParaRPr>
          </a:p>
          <a:p>
            <a:r>
              <a:rPr lang="en-GB" sz="1100" dirty="0">
                <a:latin typeface="Bahnschrift Light SemiCondensed" panose="020B0502040204020203" pitchFamily="34" charset="0"/>
                <a:cs typeface="Shruti" panose="020B0502040204020203" pitchFamily="34" charset="0"/>
              </a:rPr>
              <a:t>This month we will say goodbye to our children who are going off to begin their next adventures in Reception. We would like to thank all parents for their continued support throughout their time at the nursery and wish the children good luck, we will all miss them very much.</a:t>
            </a:r>
          </a:p>
        </p:txBody>
      </p:sp>
      <p:sp>
        <p:nvSpPr>
          <p:cNvPr id="12" name="Rectangle 11">
            <a:extLst>
              <a:ext uri="{FF2B5EF4-FFF2-40B4-BE49-F238E27FC236}">
                <a16:creationId xmlns:a16="http://schemas.microsoft.com/office/drawing/2014/main" id="{ECB0F314-0BC2-71CF-3065-DDF3BF019D98}"/>
              </a:ext>
            </a:extLst>
          </p:cNvPr>
          <p:cNvSpPr/>
          <p:nvPr/>
        </p:nvSpPr>
        <p:spPr>
          <a:xfrm>
            <a:off x="152578" y="1108685"/>
            <a:ext cx="6334006" cy="830997"/>
          </a:xfrm>
          <a:prstGeom prst="rect">
            <a:avLst/>
          </a:prstGeom>
        </p:spPr>
        <p:txBody>
          <a:bodyPr wrap="square">
            <a:spAutoFit/>
          </a:bodyPr>
          <a:lstStyle/>
          <a:p>
            <a:pPr algn="ctr"/>
            <a:r>
              <a:rPr lang="en-GB" sz="2400" b="1" u="sng" dirty="0">
                <a:solidFill>
                  <a:srgbClr val="7030A0"/>
                </a:solidFill>
                <a:latin typeface="Baguet Script" panose="020B0604020202020204" pitchFamily="2" charset="0"/>
                <a:cs typeface="Shruti" panose="020B0502040204020203" pitchFamily="34" charset="0"/>
              </a:rPr>
              <a:t>The Chelsfield Preschool and Nursery Newsletter July 2024</a:t>
            </a:r>
          </a:p>
        </p:txBody>
      </p:sp>
    </p:spTree>
    <p:extLst>
      <p:ext uri="{BB962C8B-B14F-4D97-AF65-F5344CB8AC3E}">
        <p14:creationId xmlns:p14="http://schemas.microsoft.com/office/powerpoint/2010/main" val="4098429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E89064F-5788-EC1A-4B77-B2FDAC2CE309}"/>
              </a:ext>
            </a:extLst>
          </p:cNvPr>
          <p:cNvSpPr/>
          <p:nvPr/>
        </p:nvSpPr>
        <p:spPr>
          <a:xfrm>
            <a:off x="270186" y="5781040"/>
            <a:ext cx="2767654" cy="338328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4" name="Rectangle 3">
            <a:extLst>
              <a:ext uri="{FF2B5EF4-FFF2-40B4-BE49-F238E27FC236}">
                <a16:creationId xmlns:a16="http://schemas.microsoft.com/office/drawing/2014/main" id="{720C4BD0-8C2E-591D-587D-2D7C7A11A6F1}"/>
              </a:ext>
            </a:extLst>
          </p:cNvPr>
          <p:cNvSpPr/>
          <p:nvPr/>
        </p:nvSpPr>
        <p:spPr>
          <a:xfrm>
            <a:off x="188530" y="2087298"/>
            <a:ext cx="2849309" cy="32568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5" name="Rectangle 4">
            <a:extLst>
              <a:ext uri="{FF2B5EF4-FFF2-40B4-BE49-F238E27FC236}">
                <a16:creationId xmlns:a16="http://schemas.microsoft.com/office/drawing/2014/main" id="{C4EBD5E9-00A9-453E-4873-E1889803B327}"/>
              </a:ext>
            </a:extLst>
          </p:cNvPr>
          <p:cNvSpPr/>
          <p:nvPr/>
        </p:nvSpPr>
        <p:spPr>
          <a:xfrm>
            <a:off x="188530" y="264626"/>
            <a:ext cx="6334006" cy="954107"/>
          </a:xfrm>
          <a:prstGeom prst="rect">
            <a:avLst/>
          </a:prstGeom>
        </p:spPr>
        <p:txBody>
          <a:bodyPr wrap="square">
            <a:spAutoFit/>
          </a:bodyPr>
          <a:lstStyle/>
          <a:p>
            <a:pPr algn="ctr"/>
            <a:r>
              <a:rPr lang="en-GB" sz="2800" b="1" u="sng" dirty="0">
                <a:latin typeface="Baguet Script" panose="020B0604020202020204" pitchFamily="2" charset="0"/>
                <a:cs typeface="Shruti" panose="020B0502040204020203" pitchFamily="34" charset="0"/>
              </a:rPr>
              <a:t>The Chelsfield Preschool and Nursery Newsletter January 2024</a:t>
            </a:r>
          </a:p>
        </p:txBody>
      </p:sp>
      <p:pic>
        <p:nvPicPr>
          <p:cNvPr id="6" name="Picture 5" descr="A blue sign with white text&#10;&#10;Description automatically generated with low confidence">
            <a:extLst>
              <a:ext uri="{FF2B5EF4-FFF2-40B4-BE49-F238E27FC236}">
                <a16:creationId xmlns:a16="http://schemas.microsoft.com/office/drawing/2014/main" id="{9F96894E-46D8-3C42-47CA-6A01A46923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4611" y="2131946"/>
            <a:ext cx="3393203" cy="2100554"/>
          </a:xfrm>
          <a:prstGeom prst="rect">
            <a:avLst/>
          </a:prstGeom>
        </p:spPr>
      </p:pic>
      <p:sp>
        <p:nvSpPr>
          <p:cNvPr id="7" name="Rectangle 6">
            <a:extLst>
              <a:ext uri="{FF2B5EF4-FFF2-40B4-BE49-F238E27FC236}">
                <a16:creationId xmlns:a16="http://schemas.microsoft.com/office/drawing/2014/main" id="{CBCB3BA8-A50D-CDD9-782A-C7BE6BE8E4AA}"/>
              </a:ext>
            </a:extLst>
          </p:cNvPr>
          <p:cNvSpPr/>
          <p:nvPr/>
        </p:nvSpPr>
        <p:spPr>
          <a:xfrm>
            <a:off x="3613980" y="3373143"/>
            <a:ext cx="3244020" cy="292388"/>
          </a:xfrm>
          <a:prstGeom prst="rect">
            <a:avLst/>
          </a:prstGeom>
        </p:spPr>
        <p:txBody>
          <a:bodyPr wrap="square">
            <a:spAutoFit/>
          </a:bodyPr>
          <a:lstStyle/>
          <a:p>
            <a:endParaRPr lang="en-GB" sz="1300" dirty="0">
              <a:latin typeface="Bahnschrift Light SemiCondensed" panose="020B0502040204020203" pitchFamily="34" charset="0"/>
              <a:cs typeface="Shruti" panose="020B0502040204020203" pitchFamily="34" charset="0"/>
            </a:endParaRPr>
          </a:p>
        </p:txBody>
      </p:sp>
      <p:sp>
        <p:nvSpPr>
          <p:cNvPr id="8" name="TextBox 7">
            <a:extLst>
              <a:ext uri="{FF2B5EF4-FFF2-40B4-BE49-F238E27FC236}">
                <a16:creationId xmlns:a16="http://schemas.microsoft.com/office/drawing/2014/main" id="{1D9D0AC0-42D9-C89D-911D-A7DA78A94519}"/>
              </a:ext>
            </a:extLst>
          </p:cNvPr>
          <p:cNvSpPr txBox="1"/>
          <p:nvPr/>
        </p:nvSpPr>
        <p:spPr>
          <a:xfrm>
            <a:off x="270186" y="2155902"/>
            <a:ext cx="2462854" cy="3046988"/>
          </a:xfrm>
          <a:prstGeom prst="rect">
            <a:avLst/>
          </a:prstGeom>
          <a:noFill/>
        </p:spPr>
        <p:txBody>
          <a:bodyPr wrap="square">
            <a:spAutoFit/>
          </a:bodyPr>
          <a:lstStyle/>
          <a:p>
            <a:pPr algn="ctr"/>
            <a:r>
              <a:rPr lang="en-GB" sz="1200" b="1" u="sng" dirty="0">
                <a:latin typeface="Bahnschrift Light SemiCondensed" panose="020B0502040204020203" pitchFamily="34" charset="0"/>
                <a:cs typeface="Shruti" panose="020B0502040204020203" pitchFamily="34" charset="0"/>
              </a:rPr>
              <a:t>Local Family Centres</a:t>
            </a:r>
          </a:p>
          <a:p>
            <a:endParaRPr lang="en-GB" sz="1200" b="1"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Blenheim Children and Family Centre</a:t>
            </a:r>
          </a:p>
          <a:p>
            <a:r>
              <a:rPr lang="en-GB" sz="1200" dirty="0">
                <a:latin typeface="Bahnschrift Light SemiCondensed" panose="020B0502040204020203" pitchFamily="34" charset="0"/>
                <a:cs typeface="Shruti" panose="020B0502040204020203" pitchFamily="34" charset="0"/>
              </a:rPr>
              <a:t>Email –</a:t>
            </a:r>
            <a:r>
              <a:rPr lang="en-GB" sz="1200" dirty="0">
                <a:latin typeface="Bahnschrift Light SemiCondensed" panose="020B0502040204020203" pitchFamily="34" charset="0"/>
                <a:cs typeface="Shruti" panose="020B0502040204020203" pitchFamily="34" charset="0"/>
                <a:hlinkClick r:id="rId3"/>
              </a:rPr>
              <a:t>BLENHEIMCFC@BROMLEY.GOV.UK</a:t>
            </a:r>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Phone – 01689 831193</a:t>
            </a:r>
          </a:p>
          <a:p>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Cotmandene Family Centre</a:t>
            </a:r>
          </a:p>
          <a:p>
            <a:r>
              <a:rPr lang="en-GB" sz="1200" dirty="0">
                <a:latin typeface="Bahnschrift Light SemiCondensed" panose="020B0502040204020203" pitchFamily="34" charset="0"/>
                <a:cs typeface="Shruti" panose="020B0502040204020203" pitchFamily="34" charset="0"/>
              </a:rPr>
              <a:t>Email – </a:t>
            </a:r>
            <a:r>
              <a:rPr lang="en-GB" sz="1200" dirty="0">
                <a:latin typeface="Bahnschrift Light SemiCondensed" panose="020B0502040204020203" pitchFamily="34" charset="0"/>
                <a:cs typeface="Shruti" panose="020B0502040204020203" pitchFamily="34" charset="0"/>
                <a:hlinkClick r:id="rId4"/>
              </a:rPr>
              <a:t>COTMANDENECFC@BROMLEY.GOV.UK</a:t>
            </a:r>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Phone – 0208 300 2548</a:t>
            </a:r>
          </a:p>
          <a:p>
            <a:endParaRPr lang="en-GB" sz="1200" dirty="0">
              <a:latin typeface="Bahnschrift Light SemiCondensed" panose="020B0502040204020203" pitchFamily="34" charset="0"/>
              <a:cs typeface="Shruti" panose="020B0502040204020203" pitchFamily="34" charset="0"/>
            </a:endParaRPr>
          </a:p>
          <a:p>
            <a:r>
              <a:rPr lang="en-GB" sz="1200" dirty="0">
                <a:latin typeface="Bahnschrift SemiLight SemiConde" panose="020B0502040204020203" pitchFamily="34" charset="0"/>
              </a:rPr>
              <a:t>Children and Family Centres offer a range of services to meet the needs of children under five and support their families. </a:t>
            </a:r>
            <a:endParaRPr lang="en-GB" sz="1200" dirty="0">
              <a:latin typeface="Bahnschrift SemiLight SemiConde" panose="020B0502040204020203" pitchFamily="34" charset="0"/>
              <a:cs typeface="Shruti" panose="020B0502040204020203" pitchFamily="34" charset="0"/>
            </a:endParaRPr>
          </a:p>
        </p:txBody>
      </p:sp>
      <p:sp>
        <p:nvSpPr>
          <p:cNvPr id="9" name="TextBox 8">
            <a:extLst>
              <a:ext uri="{FF2B5EF4-FFF2-40B4-BE49-F238E27FC236}">
                <a16:creationId xmlns:a16="http://schemas.microsoft.com/office/drawing/2014/main" id="{3A81F14B-3CD9-20E2-D870-0495D474F8A6}"/>
              </a:ext>
            </a:extLst>
          </p:cNvPr>
          <p:cNvSpPr txBox="1"/>
          <p:nvPr/>
        </p:nvSpPr>
        <p:spPr>
          <a:xfrm>
            <a:off x="354940" y="5949186"/>
            <a:ext cx="3259040" cy="3046988"/>
          </a:xfrm>
          <a:prstGeom prst="rect">
            <a:avLst/>
          </a:prstGeom>
          <a:noFill/>
        </p:spPr>
        <p:txBody>
          <a:bodyPr wrap="square" rtlCol="0">
            <a:spAutoFit/>
          </a:bodyPr>
          <a:lstStyle/>
          <a:p>
            <a:r>
              <a:rPr lang="en-GB" sz="1200" b="1" u="sng" dirty="0">
                <a:latin typeface="Bahnschrift SemiLight SemiConde" panose="020B0502040204020203" pitchFamily="34" charset="0"/>
              </a:rPr>
              <a:t>Mental Health Support</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NHS - 111</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Samaritans - 116 123</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Mind - </a:t>
            </a:r>
            <a:r>
              <a:rPr lang="en-GB" sz="1200" dirty="0">
                <a:latin typeface="Bahnschrift SemiLight SemiConde" panose="020B0502040204020203" pitchFamily="34" charset="0"/>
                <a:hlinkClick r:id="rId5"/>
              </a:rPr>
              <a:t>www.mind.org.uk</a:t>
            </a:r>
            <a:endParaRPr lang="en-GB" sz="1200" dirty="0">
              <a:latin typeface="Bahnschrift SemiLight SemiConde" panose="020B0502040204020203" pitchFamily="34" charset="0"/>
            </a:endParaRP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Self-Help Ideas</a:t>
            </a:r>
          </a:p>
          <a:p>
            <a:pPr marL="285750" indent="-285750">
              <a:buFont typeface="Wingdings" panose="05000000000000000000" pitchFamily="2" charset="2"/>
              <a:buChar char="ü"/>
            </a:pPr>
            <a:r>
              <a:rPr lang="en-GB" sz="1200" dirty="0">
                <a:latin typeface="Bahnschrift SemiLight SemiConde" panose="020B0502040204020203" pitchFamily="34" charset="0"/>
              </a:rPr>
              <a:t>Maintain a Healthy diet</a:t>
            </a:r>
          </a:p>
          <a:p>
            <a:pPr marL="285750" indent="-285750">
              <a:buFont typeface="Wingdings" panose="05000000000000000000" pitchFamily="2" charset="2"/>
              <a:buChar char="ü"/>
            </a:pPr>
            <a:r>
              <a:rPr lang="en-GB" sz="1200" dirty="0">
                <a:latin typeface="Bahnschrift SemiLight SemiConde" panose="020B0502040204020203" pitchFamily="34" charset="0"/>
              </a:rPr>
              <a:t>Exercise regularly</a:t>
            </a:r>
          </a:p>
          <a:p>
            <a:pPr marL="285750" indent="-285750">
              <a:buFont typeface="Wingdings" panose="05000000000000000000" pitchFamily="2" charset="2"/>
              <a:buChar char="ü"/>
            </a:pPr>
            <a:r>
              <a:rPr lang="en-GB" sz="1200" dirty="0">
                <a:latin typeface="Bahnschrift SemiLight SemiConde" panose="020B0502040204020203" pitchFamily="34" charset="0"/>
              </a:rPr>
              <a:t>Connect with others</a:t>
            </a:r>
          </a:p>
          <a:p>
            <a:pPr marL="285750" indent="-285750">
              <a:buFont typeface="Wingdings" panose="05000000000000000000" pitchFamily="2" charset="2"/>
              <a:buChar char="ü"/>
            </a:pPr>
            <a:r>
              <a:rPr lang="en-GB" sz="1200" dirty="0">
                <a:latin typeface="Bahnschrift SemiLight SemiConde" panose="020B0502040204020203" pitchFamily="34" charset="0"/>
              </a:rPr>
              <a:t>Set goals and challenges</a:t>
            </a:r>
          </a:p>
          <a:p>
            <a:pPr marL="285750" indent="-285750">
              <a:buFont typeface="Wingdings" panose="05000000000000000000" pitchFamily="2" charset="2"/>
              <a:buChar char="ü"/>
            </a:pPr>
            <a:r>
              <a:rPr lang="en-GB" sz="1200" dirty="0">
                <a:latin typeface="Bahnschrift SemiLight SemiConde" panose="020B0502040204020203" pitchFamily="34" charset="0"/>
              </a:rPr>
              <a:t>Take up a Hobby</a:t>
            </a:r>
          </a:p>
          <a:p>
            <a:pPr marL="285750" indent="-285750">
              <a:buFont typeface="Wingdings" panose="05000000000000000000" pitchFamily="2" charset="2"/>
              <a:buChar char="ü"/>
            </a:pPr>
            <a:r>
              <a:rPr lang="en-GB" sz="1200" dirty="0">
                <a:latin typeface="Bahnschrift SemiLight SemiConde" panose="020B0502040204020203" pitchFamily="34" charset="0"/>
              </a:rPr>
              <a:t>Volunteer in the Community</a:t>
            </a:r>
          </a:p>
          <a:p>
            <a:pPr marL="285750" indent="-285750">
              <a:buFont typeface="Wingdings" panose="05000000000000000000" pitchFamily="2" charset="2"/>
              <a:buChar char="ü"/>
            </a:pPr>
            <a:r>
              <a:rPr lang="en-GB" sz="1200" dirty="0">
                <a:latin typeface="Bahnschrift SemiLight SemiConde" panose="020B0502040204020203" pitchFamily="34" charset="0"/>
              </a:rPr>
              <a:t>Avoid unhealthy habits </a:t>
            </a:r>
          </a:p>
        </p:txBody>
      </p:sp>
      <p:sp>
        <p:nvSpPr>
          <p:cNvPr id="10" name="Rectangle 9">
            <a:extLst>
              <a:ext uri="{FF2B5EF4-FFF2-40B4-BE49-F238E27FC236}">
                <a16:creationId xmlns:a16="http://schemas.microsoft.com/office/drawing/2014/main" id="{9B2731D4-FB0D-8868-F1CB-2E5E442122E3}"/>
              </a:ext>
            </a:extLst>
          </p:cNvPr>
          <p:cNvSpPr/>
          <p:nvPr/>
        </p:nvSpPr>
        <p:spPr>
          <a:xfrm>
            <a:off x="2668333" y="4519996"/>
            <a:ext cx="3691464" cy="193275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dirty="0"/>
          </a:p>
        </p:txBody>
      </p:sp>
      <p:sp>
        <p:nvSpPr>
          <p:cNvPr id="11" name="TextBox 10">
            <a:extLst>
              <a:ext uri="{FF2B5EF4-FFF2-40B4-BE49-F238E27FC236}">
                <a16:creationId xmlns:a16="http://schemas.microsoft.com/office/drawing/2014/main" id="{3C656AE6-9CC2-3682-6C41-53CA489E4883}"/>
              </a:ext>
            </a:extLst>
          </p:cNvPr>
          <p:cNvSpPr txBox="1"/>
          <p:nvPr/>
        </p:nvSpPr>
        <p:spPr>
          <a:xfrm>
            <a:off x="2733040" y="4597835"/>
            <a:ext cx="3649254" cy="1938992"/>
          </a:xfrm>
          <a:prstGeom prst="rect">
            <a:avLst/>
          </a:prstGeom>
          <a:noFill/>
        </p:spPr>
        <p:txBody>
          <a:bodyPr wrap="square">
            <a:spAutoFit/>
          </a:bodyPr>
          <a:lstStyle/>
          <a:p>
            <a:r>
              <a:rPr lang="en-GB" sz="1200" dirty="0">
                <a:latin typeface="Bahnschrift SemiLight SemiConde" panose="020B0502040204020203" pitchFamily="34" charset="0"/>
              </a:rPr>
              <a:t>The Bromley Children Project and partners continue to ensure that support, activities and services are made available to the local community.</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Social media: for up-to-date information, announcements and much more please visit our social media pages.</a:t>
            </a:r>
          </a:p>
          <a:p>
            <a:r>
              <a:rPr lang="en-GB" sz="1200" dirty="0">
                <a:latin typeface="Bahnschrift SemiLight SemiConde" panose="020B0502040204020203" pitchFamily="34" charset="0"/>
              </a:rPr>
              <a:t>Facebook </a:t>
            </a:r>
            <a:r>
              <a:rPr lang="en-GB" sz="1200" dirty="0">
                <a:latin typeface="Bahnschrift SemiLight SemiConde" panose="020B0502040204020203" pitchFamily="34" charset="0"/>
                <a:hlinkClick r:id="rId6"/>
              </a:rPr>
              <a:t>The Bromley Children Project - Facebook</a:t>
            </a:r>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Instagram </a:t>
            </a:r>
            <a:r>
              <a:rPr lang="en-GB" sz="1200" dirty="0">
                <a:latin typeface="Bahnschrift SemiLight SemiConde" panose="020B0502040204020203" pitchFamily="34" charset="0"/>
                <a:hlinkClick r:id="rId7"/>
              </a:rPr>
              <a:t>The Bromley Children Project – Instagram </a:t>
            </a:r>
            <a:endParaRPr lang="en-GB" sz="1200" dirty="0">
              <a:latin typeface="Bahnschrift SemiLight SemiConde" panose="020B0502040204020203" pitchFamily="34" charset="0"/>
            </a:endParaRPr>
          </a:p>
          <a:p>
            <a:r>
              <a:rPr lang="en-GB" sz="1200" dirty="0" err="1">
                <a:latin typeface="Bahnschrift SemiLight SemiConde" panose="020B0502040204020203" pitchFamily="34" charset="0"/>
              </a:rPr>
              <a:t>Youtube</a:t>
            </a:r>
            <a:r>
              <a:rPr lang="en-GB" sz="1200" dirty="0">
                <a:latin typeface="Bahnschrift SemiLight SemiConde" panose="020B0502040204020203" pitchFamily="34" charset="0"/>
              </a:rPr>
              <a:t>  </a:t>
            </a:r>
            <a:r>
              <a:rPr lang="en-GB" sz="1200" dirty="0">
                <a:latin typeface="Bahnschrift SemiLight SemiConde" panose="020B0502040204020203" pitchFamily="34" charset="0"/>
                <a:hlinkClick r:id="rId8"/>
              </a:rPr>
              <a:t>The Bromley Children Project - Creative Kids</a:t>
            </a:r>
            <a:r>
              <a:rPr lang="en-GB" sz="1200" dirty="0">
                <a:latin typeface="Bahnschrift SemiLight SemiConde" panose="020B0502040204020203" pitchFamily="34" charset="0"/>
              </a:rPr>
              <a:t> </a:t>
            </a:r>
          </a:p>
          <a:p>
            <a:endParaRPr lang="en-GB" sz="1200" dirty="0">
              <a:latin typeface="Bahnschrift SemiLight SemiConde" panose="020B0502040204020203" pitchFamily="34" charset="0"/>
            </a:endParaRPr>
          </a:p>
        </p:txBody>
      </p:sp>
      <p:pic>
        <p:nvPicPr>
          <p:cNvPr id="12" name="Picture 11">
            <a:extLst>
              <a:ext uri="{FF2B5EF4-FFF2-40B4-BE49-F238E27FC236}">
                <a16:creationId xmlns:a16="http://schemas.microsoft.com/office/drawing/2014/main" id="{38557109-0C14-4977-8A5B-870A69622B49}"/>
              </a:ext>
            </a:extLst>
          </p:cNvPr>
          <p:cNvPicPr>
            <a:picLocks noChangeAspect="1"/>
          </p:cNvPicPr>
          <p:nvPr/>
        </p:nvPicPr>
        <p:blipFill rotWithShape="1">
          <a:blip r:embed="rId9"/>
          <a:srcRect r="63162"/>
          <a:stretch/>
        </p:blipFill>
        <p:spPr>
          <a:xfrm>
            <a:off x="3820162" y="6818089"/>
            <a:ext cx="1973622" cy="2781845"/>
          </a:xfrm>
          <a:prstGeom prst="rect">
            <a:avLst/>
          </a:prstGeom>
        </p:spPr>
      </p:pic>
      <p:sp>
        <p:nvSpPr>
          <p:cNvPr id="13" name="TextBox 12">
            <a:extLst>
              <a:ext uri="{FF2B5EF4-FFF2-40B4-BE49-F238E27FC236}">
                <a16:creationId xmlns:a16="http://schemas.microsoft.com/office/drawing/2014/main" id="{9766A540-7271-415A-2B16-4906B5BBD223}"/>
              </a:ext>
            </a:extLst>
          </p:cNvPr>
          <p:cNvSpPr txBox="1"/>
          <p:nvPr/>
        </p:nvSpPr>
        <p:spPr>
          <a:xfrm>
            <a:off x="345202" y="1272821"/>
            <a:ext cx="6167596" cy="646331"/>
          </a:xfrm>
          <a:prstGeom prst="rect">
            <a:avLst/>
          </a:prstGeom>
          <a:noFill/>
        </p:spPr>
        <p:txBody>
          <a:bodyPr wrap="square" rtlCol="0">
            <a:spAutoFit/>
          </a:bodyPr>
          <a:lstStyle/>
          <a:p>
            <a:pPr algn="ctr"/>
            <a:r>
              <a:rPr lang="en-GB" dirty="0"/>
              <a:t>You can contact us on; Phone- 01689853183 </a:t>
            </a:r>
          </a:p>
          <a:p>
            <a:pPr algn="ctr"/>
            <a:r>
              <a:rPr lang="en-GB" dirty="0"/>
              <a:t> Email- Chelsfieldbrom@yahoo.co.uk</a:t>
            </a:r>
          </a:p>
        </p:txBody>
      </p:sp>
    </p:spTree>
    <p:extLst>
      <p:ext uri="{BB962C8B-B14F-4D97-AF65-F5344CB8AC3E}">
        <p14:creationId xmlns:p14="http://schemas.microsoft.com/office/powerpoint/2010/main" val="13257007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583</TotalTime>
  <Words>765</Words>
  <Application>Microsoft Office PowerPoint</Application>
  <PresentationFormat>A4 Paper (210x297 mm)</PresentationFormat>
  <Paragraphs>92</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Arial Narrow</vt:lpstr>
      <vt:lpstr>Baguet Script</vt:lpstr>
      <vt:lpstr>Bahnschrift Light SemiCondensed</vt:lpstr>
      <vt:lpstr>Bahnschrift SemiLight SemiConde</vt:lpstr>
      <vt:lpstr>Calibri</vt:lpstr>
      <vt:lpstr>Calibri Light</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Carter</dc:creator>
  <cp:lastModifiedBy>Gary Carter</cp:lastModifiedBy>
  <cp:revision>14</cp:revision>
  <cp:lastPrinted>2024-01-31T15:16:14Z</cp:lastPrinted>
  <dcterms:created xsi:type="dcterms:W3CDTF">2023-07-03T14:25:20Z</dcterms:created>
  <dcterms:modified xsi:type="dcterms:W3CDTF">2024-07-05T09:30:36Z</dcterms:modified>
</cp:coreProperties>
</file>