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317998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5640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282912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404306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C4870-0D95-4C28-BE3D-9A6BD56606D7}"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404411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0C4870-0D95-4C28-BE3D-9A6BD56606D7}"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65667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0C4870-0D95-4C28-BE3D-9A6BD56606D7}" type="datetimeFigureOut">
              <a:rPr lang="en-GB" smtClean="0"/>
              <a:t>04/10/2023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32862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0C4870-0D95-4C28-BE3D-9A6BD56606D7}" type="datetimeFigureOut">
              <a:rPr lang="en-GB" smtClean="0"/>
              <a:t>04/10/2023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30327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C4870-0D95-4C28-BE3D-9A6BD56606D7}" type="datetimeFigureOut">
              <a:rPr lang="en-GB" smtClean="0"/>
              <a:t>04/10/2023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377447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0C4870-0D95-4C28-BE3D-9A6BD56606D7}"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46575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0C4870-0D95-4C28-BE3D-9A6BD56606D7}"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227700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C0C4870-0D95-4C28-BE3D-9A6BD56606D7}" type="datetimeFigureOut">
              <a:rPr lang="en-GB" smtClean="0"/>
              <a:t>04/10/2023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83DD939-4B74-4818-A7FF-EEDDB94C25E2}" type="slidenum">
              <a:rPr lang="en-GB" smtClean="0"/>
              <a:t>‹#›</a:t>
            </a:fld>
            <a:endParaRPr lang="en-GB"/>
          </a:p>
        </p:txBody>
      </p:sp>
    </p:spTree>
    <p:extLst>
      <p:ext uri="{BB962C8B-B14F-4D97-AF65-F5344CB8AC3E}">
        <p14:creationId xmlns:p14="http://schemas.microsoft.com/office/powerpoint/2010/main" val="3808639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elsfieldbrom@yahoo.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channel/UCBIqDIiLdPr0K8IOuEtlIkA" TargetMode="External"/><Relationship Id="rId3" Type="http://schemas.openxmlformats.org/officeDocument/2006/relationships/hyperlink" Target="mailto:BLENHEIMCFC@BROMLEY.GOV.UK" TargetMode="External"/><Relationship Id="rId7" Type="http://schemas.openxmlformats.org/officeDocument/2006/relationships/hyperlink" Target="https://www.instagram.com/p/B-ps7qjpn2G/?igshid=ufxbzvohtka9"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acebook.com/Bromley-Children-Project-2110796529000470/" TargetMode="External"/><Relationship Id="rId5" Type="http://schemas.openxmlformats.org/officeDocument/2006/relationships/hyperlink" Target="http://www.mind.org.uk/" TargetMode="External"/><Relationship Id="rId4" Type="http://schemas.openxmlformats.org/officeDocument/2006/relationships/hyperlink" Target="mailto:COTMANDENECFC@BROMLEY.GOV.UK"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96AF8B-9D1B-1872-0606-24A851590700}"/>
              </a:ext>
            </a:extLst>
          </p:cNvPr>
          <p:cNvSpPr/>
          <p:nvPr/>
        </p:nvSpPr>
        <p:spPr>
          <a:xfrm>
            <a:off x="156767" y="9050407"/>
            <a:ext cx="2166891" cy="276999"/>
          </a:xfrm>
          <a:prstGeom prst="rect">
            <a:avLst/>
          </a:prstGeom>
        </p:spPr>
        <p:txBody>
          <a:bodyPr wrap="square">
            <a:spAutoFit/>
          </a:bodyPr>
          <a:lstStyle/>
          <a:p>
            <a:r>
              <a:rPr lang="en-GB" sz="1200" b="1" dirty="0">
                <a:latin typeface="Bahnschrift Light" panose="020B0502040204020203" pitchFamily="34" charset="0"/>
                <a:cs typeface="Shruti" panose="020B0502040204020203" pitchFamily="34" charset="0"/>
              </a:rPr>
              <a:t>Phone: 01689 853183</a:t>
            </a:r>
          </a:p>
        </p:txBody>
      </p:sp>
      <p:sp>
        <p:nvSpPr>
          <p:cNvPr id="5" name="Rectangle 4">
            <a:extLst>
              <a:ext uri="{FF2B5EF4-FFF2-40B4-BE49-F238E27FC236}">
                <a16:creationId xmlns:a16="http://schemas.microsoft.com/office/drawing/2014/main" id="{4FC44FF6-7351-492B-06E0-1CDC337490B3}"/>
              </a:ext>
            </a:extLst>
          </p:cNvPr>
          <p:cNvSpPr/>
          <p:nvPr/>
        </p:nvSpPr>
        <p:spPr>
          <a:xfrm>
            <a:off x="156767" y="9315488"/>
            <a:ext cx="2622834" cy="276999"/>
          </a:xfrm>
          <a:prstGeom prst="rect">
            <a:avLst/>
          </a:prstGeom>
        </p:spPr>
        <p:txBody>
          <a:bodyPr wrap="none">
            <a:spAutoFit/>
          </a:bodyPr>
          <a:lstStyle/>
          <a:p>
            <a:pPr algn="ctr"/>
            <a:r>
              <a:rPr lang="en-GB" sz="1200" b="1" dirty="0">
                <a:latin typeface="Bahnschrift Light" panose="020B0502040204020203" pitchFamily="34" charset="0"/>
                <a:cs typeface="Shruti" panose="020B0502040204020203" pitchFamily="34" charset="0"/>
              </a:rPr>
              <a:t>Email: </a:t>
            </a:r>
            <a:r>
              <a:rPr lang="en-GB" sz="1200" b="1" dirty="0">
                <a:latin typeface="Bahnschrift Light" panose="020B0502040204020203" pitchFamily="34" charset="0"/>
                <a:cs typeface="Shruti" panose="020B0502040204020203" pitchFamily="34" charset="0"/>
                <a:hlinkClick r:id="rId2">
                  <a:extLst>
                    <a:ext uri="{A12FA001-AC4F-418D-AE19-62706E023703}">
                      <ahyp:hlinkClr xmlns:ahyp="http://schemas.microsoft.com/office/drawing/2018/hyperlinkcolor" val="tx"/>
                    </a:ext>
                  </a:extLst>
                </a:hlinkClick>
              </a:rPr>
              <a:t>chelsfieldbrom@yahoo.co.uk</a:t>
            </a:r>
            <a:endParaRPr lang="en-GB" sz="1200" b="1" dirty="0">
              <a:latin typeface="Bahnschrift Light" panose="020B0502040204020203" pitchFamily="34" charset="0"/>
              <a:cs typeface="Shruti" panose="020B0502040204020203" pitchFamily="34" charset="0"/>
            </a:endParaRPr>
          </a:p>
        </p:txBody>
      </p:sp>
      <p:sp>
        <p:nvSpPr>
          <p:cNvPr id="6" name="Rectangle 5">
            <a:extLst>
              <a:ext uri="{FF2B5EF4-FFF2-40B4-BE49-F238E27FC236}">
                <a16:creationId xmlns:a16="http://schemas.microsoft.com/office/drawing/2014/main" id="{78E99A43-DB62-5A3D-91C5-CE481130C683}"/>
              </a:ext>
            </a:extLst>
          </p:cNvPr>
          <p:cNvSpPr/>
          <p:nvPr/>
        </p:nvSpPr>
        <p:spPr>
          <a:xfrm>
            <a:off x="3613980" y="2384722"/>
            <a:ext cx="3168460" cy="1200329"/>
          </a:xfrm>
          <a:prstGeom prst="rect">
            <a:avLst/>
          </a:prstGeom>
        </p:spPr>
        <p:txBody>
          <a:bodyPr wrap="square">
            <a:spAutoFit/>
          </a:bodyPr>
          <a:lstStyle/>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p:txBody>
      </p:sp>
      <p:sp>
        <p:nvSpPr>
          <p:cNvPr id="7" name="TextBox 6">
            <a:extLst>
              <a:ext uri="{FF2B5EF4-FFF2-40B4-BE49-F238E27FC236}">
                <a16:creationId xmlns:a16="http://schemas.microsoft.com/office/drawing/2014/main" id="{302484B5-D6C3-DABD-2407-E14BF1408C64}"/>
              </a:ext>
            </a:extLst>
          </p:cNvPr>
          <p:cNvSpPr txBox="1"/>
          <p:nvPr/>
        </p:nvSpPr>
        <p:spPr>
          <a:xfrm>
            <a:off x="222075" y="2590570"/>
            <a:ext cx="3131332" cy="6724918"/>
          </a:xfrm>
          <a:prstGeom prst="rect">
            <a:avLst/>
          </a:prstGeom>
          <a:noFill/>
        </p:spPr>
        <p:txBody>
          <a:bodyPr wrap="square" rtlCol="0">
            <a:spAutoFit/>
          </a:bodyPr>
          <a:lstStyle/>
          <a:p>
            <a:endParaRPr lang="en-GB" sz="1100" b="1"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October learning themes and Celebrations</a:t>
            </a:r>
          </a:p>
          <a:p>
            <a:r>
              <a:rPr lang="en-GB" sz="1100" b="1" dirty="0">
                <a:latin typeface="Bahnschrift Light SemiCondensed" panose="020B0502040204020203" pitchFamily="34" charset="0"/>
                <a:cs typeface="Shruti" panose="020B0502040204020203" pitchFamily="34" charset="0"/>
              </a:rPr>
              <a:t>Healthy body/healthy mind</a:t>
            </a:r>
          </a:p>
          <a:p>
            <a:r>
              <a:rPr lang="en-GB" sz="1100" dirty="0">
                <a:latin typeface="Bahnschrift Light SemiCondensed" panose="020B0502040204020203" pitchFamily="34" charset="0"/>
                <a:cs typeface="Shruti" panose="020B0502040204020203" pitchFamily="34" charset="0"/>
              </a:rPr>
              <a:t>We will be looking at all the things we can do to stay healthy. We would also ask, if you can bring in any Autumn items you may find while out walking. This will go on to our Autumn table</a:t>
            </a:r>
          </a:p>
          <a:p>
            <a:r>
              <a:rPr lang="en-GB" sz="1100" b="1" dirty="0">
                <a:latin typeface="Bahnschrift Light SemiCondensed" panose="020B0502040204020203" pitchFamily="34" charset="0"/>
                <a:cs typeface="Shruti" panose="020B0502040204020203" pitchFamily="34" charset="0"/>
              </a:rPr>
              <a:t>Cooking</a:t>
            </a:r>
            <a:r>
              <a:rPr lang="en-GB" sz="1100" dirty="0">
                <a:latin typeface="Bahnschrift Light SemiCondensed" panose="020B0502040204020203" pitchFamily="34" charset="0"/>
                <a:cs typeface="Shruti" panose="020B0502040204020203" pitchFamily="34" charset="0"/>
              </a:rPr>
              <a:t>- Hedgehog bread, Cheese and vegetable muffins</a:t>
            </a:r>
          </a:p>
          <a:p>
            <a:r>
              <a:rPr lang="en-GB" sz="1100" b="1" dirty="0">
                <a:latin typeface="Bahnschrift Light SemiCondensed" panose="020B0502040204020203" pitchFamily="34" charset="0"/>
                <a:cs typeface="Shruti" panose="020B0502040204020203" pitchFamily="34" charset="0"/>
              </a:rPr>
              <a:t>Festival celebrations- </a:t>
            </a:r>
            <a:r>
              <a:rPr lang="en-GB" sz="1100" dirty="0">
                <a:latin typeface="Bahnschrift Light SemiCondensed" panose="020B0502040204020203" pitchFamily="34" charset="0"/>
                <a:cs typeface="Shruti" panose="020B0502040204020203" pitchFamily="34" charset="0"/>
              </a:rPr>
              <a:t>Harvest festival and Halloween</a:t>
            </a:r>
          </a:p>
          <a:p>
            <a:r>
              <a:rPr lang="en-GB" sz="1100" b="1" dirty="0">
                <a:latin typeface="Bahnschrift Light SemiCondensed" panose="020B0502040204020203" pitchFamily="34" charset="0"/>
                <a:cs typeface="Shruti" panose="020B0502040204020203" pitchFamily="34" charset="0"/>
              </a:rPr>
              <a:t>Growth</a:t>
            </a:r>
            <a:r>
              <a:rPr lang="en-GB" sz="1100" dirty="0">
                <a:latin typeface="Bahnschrift Light SemiCondensed" panose="020B0502040204020203" pitchFamily="34" charset="0"/>
                <a:cs typeface="Shruti" panose="020B0502040204020203" pitchFamily="34" charset="0"/>
              </a:rPr>
              <a:t>- Potato head Cress</a:t>
            </a:r>
          </a:p>
          <a:p>
            <a:endParaRPr lang="en-GB" sz="1100" b="1" u="sng"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Autumn term dates</a:t>
            </a:r>
          </a:p>
          <a:p>
            <a:r>
              <a:rPr lang="en-GB" sz="1100" b="1" dirty="0">
                <a:latin typeface="Bahnschrift Light SemiCondensed" panose="020B0502040204020203" pitchFamily="34" charset="0"/>
                <a:cs typeface="Shruti" panose="020B0502040204020203" pitchFamily="34" charset="0"/>
              </a:rPr>
              <a:t>Preschool only</a:t>
            </a:r>
          </a:p>
          <a:p>
            <a:r>
              <a:rPr lang="en-GB" sz="1100" dirty="0">
                <a:latin typeface="Bahnschrift Light SemiCondensed" panose="020B0502040204020203" pitchFamily="34" charset="0"/>
                <a:cs typeface="Shruti" panose="020B0502040204020203" pitchFamily="34" charset="0"/>
              </a:rPr>
              <a:t>Half term- Mon  23rd Oct- Friday 27</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Oct</a:t>
            </a:r>
          </a:p>
          <a:p>
            <a:r>
              <a:rPr lang="en-GB" sz="1100" dirty="0">
                <a:latin typeface="Bahnschrift Light SemiCondensed" panose="020B0502040204020203" pitchFamily="34" charset="0"/>
                <a:cs typeface="Shruti" panose="020B0502040204020203" pitchFamily="34" charset="0"/>
              </a:rPr>
              <a:t>New term begins Mon 30</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October.</a:t>
            </a:r>
          </a:p>
          <a:p>
            <a:r>
              <a:rPr lang="en-GB" sz="1100" dirty="0">
                <a:latin typeface="Bahnschrift Light SemiCondensed" panose="020B0502040204020203" pitchFamily="34" charset="0"/>
                <a:cs typeface="Shruti" panose="020B0502040204020203" pitchFamily="34" charset="0"/>
              </a:rPr>
              <a:t>Children to return Monday 30</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October</a:t>
            </a:r>
          </a:p>
          <a:p>
            <a:endParaRPr lang="en-GB" sz="1100" b="1" u="sng"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Parents evening</a:t>
            </a:r>
          </a:p>
          <a:p>
            <a:r>
              <a:rPr lang="en-GB" sz="1100" dirty="0">
                <a:latin typeface="Bahnschrift Light SemiCondensed" panose="020B0502040204020203" pitchFamily="34" charset="0"/>
                <a:cs typeface="Shruti" panose="020B0502040204020203" pitchFamily="34" charset="0"/>
              </a:rPr>
              <a:t>We will be holding our parents evening on Thursday 26th October. Between 5pm and 7pm. We will notify you of the final arrangements in the next couple of weeks.</a:t>
            </a:r>
          </a:p>
          <a:p>
            <a:endParaRPr lang="en-GB" sz="1100" b="1" dirty="0">
              <a:latin typeface="Bahnschrift Light SemiCondensed" panose="020B0502040204020203" pitchFamily="34" charset="0"/>
              <a:cs typeface="Shruti" panose="020B0502040204020203" pitchFamily="34" charset="0"/>
            </a:endParaRPr>
          </a:p>
          <a:p>
            <a:r>
              <a:rPr lang="en-GB" sz="1100" b="1" dirty="0">
                <a:latin typeface="Bahnschrift Light SemiCondensed" panose="020B0502040204020203" pitchFamily="34" charset="0"/>
                <a:cs typeface="Shruti" panose="020B0502040204020203" pitchFamily="34" charset="0"/>
              </a:rPr>
              <a:t>Holidays taken over the Christmas period.</a:t>
            </a:r>
          </a:p>
          <a:p>
            <a:r>
              <a:rPr lang="en-GB" sz="1100" dirty="0">
                <a:latin typeface="Bahnschrift Light SemiCondensed" panose="020B0502040204020203" pitchFamily="34" charset="0"/>
                <a:cs typeface="Shruti" panose="020B0502040204020203" pitchFamily="34" charset="0"/>
              </a:rPr>
              <a:t>If you have any Holidays booked over the Christmas period, please can you Email in with the dates  your child will be away. We are beginning to plan for our Christmas activities and need to know numbers of children in attendance</a:t>
            </a:r>
          </a:p>
          <a:p>
            <a:endParaRPr lang="en-GB" sz="1100" b="1" u="sng"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Pyjama Day</a:t>
            </a:r>
          </a:p>
          <a:p>
            <a:r>
              <a:rPr lang="en-GB" sz="1100" dirty="0">
                <a:latin typeface="Bahnschrift Light SemiCondensed" panose="020B0502040204020203" pitchFamily="34" charset="0"/>
                <a:cs typeface="Shruti" panose="020B0502040204020203" pitchFamily="34" charset="0"/>
              </a:rPr>
              <a:t>We will be holding a Pyjama Day on Wednesday 11th October to raise money for Cracker Jacks. Posters will be up in the lobby to enable you to find out more details about this fantastic cause.</a:t>
            </a:r>
          </a:p>
          <a:p>
            <a:endParaRPr lang="en-GB" sz="1200" b="1" dirty="0">
              <a:latin typeface="Bahnschrift Light SemiCondensed" panose="020B0502040204020203" pitchFamily="34" charset="0"/>
              <a:cs typeface="Shruti" panose="020B0502040204020203" pitchFamily="34" charset="0"/>
            </a:endParaRPr>
          </a:p>
          <a:p>
            <a:endParaRPr lang="en-GB" sz="1200" dirty="0">
              <a:latin typeface="Bahnschrift Light SemiCondensed" panose="020B0502040204020203" pitchFamily="34" charset="0"/>
              <a:cs typeface="Shruti" panose="020B0502040204020203" pitchFamily="34" charset="0"/>
            </a:endParaRPr>
          </a:p>
          <a:p>
            <a:endParaRPr lang="en-GB" sz="1100" dirty="0">
              <a:latin typeface="Bahnschrift Light SemiCondensed" panose="020B0502040204020203" pitchFamily="34" charset="0"/>
              <a:cs typeface="Shruti" panose="020B0502040204020203" pitchFamily="34" charset="0"/>
            </a:endParaRPr>
          </a:p>
        </p:txBody>
      </p:sp>
      <p:sp>
        <p:nvSpPr>
          <p:cNvPr id="8" name="Rectangle 7">
            <a:extLst>
              <a:ext uri="{FF2B5EF4-FFF2-40B4-BE49-F238E27FC236}">
                <a16:creationId xmlns:a16="http://schemas.microsoft.com/office/drawing/2014/main" id="{D1EDC335-EBBA-220B-A6D4-BB0890ECC58D}"/>
              </a:ext>
            </a:extLst>
          </p:cNvPr>
          <p:cNvSpPr/>
          <p:nvPr/>
        </p:nvSpPr>
        <p:spPr>
          <a:xfrm>
            <a:off x="3613980" y="3373143"/>
            <a:ext cx="3244020" cy="292388"/>
          </a:xfrm>
          <a:prstGeom prst="rect">
            <a:avLst/>
          </a:prstGeom>
        </p:spPr>
        <p:txBody>
          <a:bodyPr wrap="square">
            <a:spAutoFit/>
          </a:bodyPr>
          <a:lstStyle/>
          <a:p>
            <a:endParaRPr lang="en-GB" sz="1300" dirty="0">
              <a:latin typeface="Arial Narrow" panose="020B0606020202030204" pitchFamily="34" charset="0"/>
              <a:cs typeface="Shruti" panose="020B0502040204020203" pitchFamily="34" charset="0"/>
            </a:endParaRPr>
          </a:p>
        </p:txBody>
      </p:sp>
      <p:cxnSp>
        <p:nvCxnSpPr>
          <p:cNvPr id="9" name="Straight Connector 8">
            <a:extLst>
              <a:ext uri="{FF2B5EF4-FFF2-40B4-BE49-F238E27FC236}">
                <a16:creationId xmlns:a16="http://schemas.microsoft.com/office/drawing/2014/main" id="{8874AD9A-682B-8BF8-E220-A547C9ADC331}"/>
              </a:ext>
            </a:extLst>
          </p:cNvPr>
          <p:cNvCxnSpPr>
            <a:cxnSpLocks/>
          </p:cNvCxnSpPr>
          <p:nvPr/>
        </p:nvCxnSpPr>
        <p:spPr>
          <a:xfrm>
            <a:off x="3438640" y="3138034"/>
            <a:ext cx="0" cy="5294766"/>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EDFE071-EB77-38B5-45C6-120E4C7BA8BC}"/>
              </a:ext>
            </a:extLst>
          </p:cNvPr>
          <p:cNvSpPr txBox="1"/>
          <p:nvPr/>
        </p:nvSpPr>
        <p:spPr>
          <a:xfrm>
            <a:off x="3609108" y="2833321"/>
            <a:ext cx="3131332" cy="6355586"/>
          </a:xfrm>
          <a:prstGeom prst="rect">
            <a:avLst/>
          </a:prstGeom>
          <a:noFill/>
        </p:spPr>
        <p:txBody>
          <a:bodyPr wrap="square" rtlCol="0">
            <a:spAutoFit/>
          </a:bodyPr>
          <a:lstStyle/>
          <a:p>
            <a:endParaRPr lang="en-GB" sz="1100"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Gentle Reminders</a:t>
            </a:r>
          </a:p>
          <a:p>
            <a:endParaRPr lang="en-GB" sz="1100" b="1" u="sng" dirty="0">
              <a:latin typeface="Bahnschrift Light SemiCondensed" panose="020B0502040204020203" pitchFamily="34" charset="0"/>
              <a:cs typeface="Shruti" panose="020B0502040204020203" pitchFamily="34" charset="0"/>
            </a:endParaRPr>
          </a:p>
          <a:p>
            <a:r>
              <a:rPr lang="en-GB" sz="1100" dirty="0">
                <a:latin typeface="Bahnschrift Light SemiCondensed" panose="020B0502040204020203" pitchFamily="34" charset="0"/>
                <a:cs typeface="Shruti" panose="020B0502040204020203" pitchFamily="34" charset="0"/>
              </a:rPr>
              <a:t>Please do not use the </a:t>
            </a:r>
            <a:r>
              <a:rPr lang="en-GB" sz="1100" b="1" dirty="0">
                <a:latin typeface="Bahnschrift Light SemiCondensed" panose="020B0502040204020203" pitchFamily="34" charset="0"/>
                <a:cs typeface="Shruti" panose="020B0502040204020203" pitchFamily="34" charset="0"/>
              </a:rPr>
              <a:t>carpark</a:t>
            </a:r>
            <a:r>
              <a:rPr lang="en-GB" sz="1100" dirty="0">
                <a:latin typeface="Bahnschrift Light SemiCondensed" panose="020B0502040204020203" pitchFamily="34" charset="0"/>
                <a:cs typeface="Shruti" panose="020B0502040204020203" pitchFamily="34" charset="0"/>
              </a:rPr>
              <a:t> between the hours of 9am-3pm. Please ensure your children do not use this area to play once vacating the setting.</a:t>
            </a:r>
          </a:p>
          <a:p>
            <a:br>
              <a:rPr lang="en-GB" sz="1100" b="1" dirty="0">
                <a:latin typeface="Bahnschrift Light SemiCondensed" panose="020B0502040204020203" pitchFamily="34" charset="0"/>
                <a:cs typeface="Shruti" panose="020B0502040204020203" pitchFamily="34" charset="0"/>
              </a:rPr>
            </a:br>
            <a:r>
              <a:rPr lang="en-GB" sz="1100" b="1" u="sng" dirty="0">
                <a:latin typeface="Bahnschrift Light SemiCondensed" panose="020B0502040204020203" pitchFamily="34" charset="0"/>
                <a:cs typeface="Shruti" panose="020B0502040204020203" pitchFamily="34" charset="0"/>
              </a:rPr>
              <a:t>Childrens bags- </a:t>
            </a:r>
            <a:r>
              <a:rPr lang="en-GB" sz="1100" dirty="0">
                <a:latin typeface="Bahnschrift Light SemiCondensed" panose="020B0502040204020203" pitchFamily="34" charset="0"/>
                <a:cs typeface="Shruti" panose="020B0502040204020203" pitchFamily="34" charset="0"/>
              </a:rPr>
              <a:t>Please provide a spare change of clothes, nappies and wipes if required and a named water bottle. Please ensure nappies are supplied daily.</a:t>
            </a:r>
          </a:p>
          <a:p>
            <a:r>
              <a:rPr lang="en-GB" sz="1100" dirty="0">
                <a:latin typeface="Bahnschrift Light SemiCondensed" panose="020B0502040204020203" pitchFamily="34" charset="0"/>
                <a:cs typeface="Shruti" panose="020B0502040204020203" pitchFamily="34" charset="0"/>
              </a:rPr>
              <a:t>As the weather is changing, please also bring your child's winter coat and wellie boots, remember to bring a change of footwear as wellies cannot be worn in the Nursery.</a:t>
            </a:r>
          </a:p>
          <a:p>
            <a:r>
              <a:rPr lang="en-GB" sz="1100" b="1" dirty="0">
                <a:latin typeface="Bahnschrift Light SemiCondensed" panose="020B0502040204020203" pitchFamily="34" charset="0"/>
                <a:cs typeface="Shruti" panose="020B0502040204020203" pitchFamily="34" charset="0"/>
              </a:rPr>
              <a:t>Medicine</a:t>
            </a:r>
            <a:r>
              <a:rPr lang="en-GB" sz="1100" dirty="0">
                <a:latin typeface="Bahnschrift Light SemiCondensed" panose="020B0502040204020203" pitchFamily="34" charset="0"/>
                <a:cs typeface="Shruti" panose="020B0502040204020203" pitchFamily="34" charset="0"/>
              </a:rPr>
              <a:t>- Any Medicine needs to be handed to a member of the team. Please do not leave this in your child's bag.</a:t>
            </a:r>
          </a:p>
          <a:p>
            <a:endParaRPr lang="en-GB" sz="1100" dirty="0">
              <a:latin typeface="Bahnschrift Light SemiCondensed" panose="020B0502040204020203" pitchFamily="34" charset="0"/>
              <a:cs typeface="Shruti" panose="020B0502040204020203" pitchFamily="34" charset="0"/>
            </a:endParaRPr>
          </a:p>
          <a:p>
            <a:r>
              <a:rPr lang="en-GB" sz="1100" b="1" dirty="0">
                <a:latin typeface="Bahnschrift Light SemiCondensed" panose="020B0502040204020203" pitchFamily="34" charset="0"/>
                <a:cs typeface="Shruti" panose="020B0502040204020203" pitchFamily="34" charset="0"/>
              </a:rPr>
              <a:t>Dress code - No skinny </a:t>
            </a:r>
            <a:r>
              <a:rPr lang="en-GB" sz="1100" b="1">
                <a:latin typeface="Bahnschrift Light SemiCondensed" panose="020B0502040204020203" pitchFamily="34" charset="0"/>
                <a:cs typeface="Shruti" panose="020B0502040204020203" pitchFamily="34" charset="0"/>
              </a:rPr>
              <a:t>jeans/jeggings</a:t>
            </a:r>
            <a:r>
              <a:rPr lang="en-GB" sz="1100" b="1" dirty="0">
                <a:latin typeface="Bahnschrift Light SemiCondensed" panose="020B0502040204020203" pitchFamily="34" charset="0"/>
                <a:cs typeface="Shruti" panose="020B0502040204020203" pitchFamily="34" charset="0"/>
              </a:rPr>
              <a:t>, dresses or lace up shoes</a:t>
            </a:r>
          </a:p>
          <a:p>
            <a:endParaRPr lang="en-GB" sz="1100" b="1"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Breakfast club</a:t>
            </a:r>
            <a:r>
              <a:rPr lang="en-GB" sz="1100" u="sng" dirty="0">
                <a:latin typeface="Bahnschrift Light SemiCondensed" panose="020B0502040204020203" pitchFamily="34" charset="0"/>
                <a:cs typeface="Shruti" panose="020B0502040204020203" pitchFamily="34" charset="0"/>
              </a:rPr>
              <a:t>- </a:t>
            </a:r>
            <a:r>
              <a:rPr lang="en-GB" sz="1100" dirty="0">
                <a:latin typeface="Bahnschrift Light SemiCondensed" panose="020B0502040204020203" pitchFamily="34" charset="0"/>
                <a:cs typeface="Shruti" panose="020B0502040204020203" pitchFamily="34" charset="0"/>
              </a:rPr>
              <a:t>is between 8-8.30am, please arrive by 8.25am latest if breakfast is required.</a:t>
            </a:r>
          </a:p>
          <a:p>
            <a:endParaRPr lang="en-GB" sz="1100"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Lateness and absence-</a:t>
            </a:r>
            <a:r>
              <a:rPr lang="en-GB" sz="1100" u="sng" dirty="0">
                <a:latin typeface="Bahnschrift Light SemiCondensed" panose="020B0502040204020203" pitchFamily="34" charset="0"/>
                <a:cs typeface="Shruti" panose="020B0502040204020203" pitchFamily="34" charset="0"/>
              </a:rPr>
              <a:t> </a:t>
            </a:r>
            <a:r>
              <a:rPr lang="en-GB" sz="1100" dirty="0">
                <a:latin typeface="Bahnschrift Light SemiCondensed" panose="020B0502040204020203" pitchFamily="34" charset="0"/>
                <a:cs typeface="Shruti" panose="020B0502040204020203" pitchFamily="34" charset="0"/>
              </a:rPr>
              <a:t>Please be aware you will be charged if your child is absent, or parents are late when collecting their child. Please remember to inform us as early as possible if your child will not be attending. If your child arrives later than 9.30am, they will not be included in our daily lunch list, and a packed lunch box will need to be supplied.</a:t>
            </a:r>
          </a:p>
          <a:p>
            <a:r>
              <a:rPr lang="en-GB" sz="1100" dirty="0">
                <a:latin typeface="Bahnschrift Light SemiCondensed" panose="020B0502040204020203" pitchFamily="34" charset="0"/>
                <a:cs typeface="Shruti" panose="020B0502040204020203" pitchFamily="34" charset="0"/>
              </a:rPr>
              <a:t>If you are late in the evening, please ring to let us know in advance.</a:t>
            </a:r>
          </a:p>
          <a:p>
            <a:endParaRPr lang="en-GB" sz="1100" dirty="0">
              <a:latin typeface="Bahnschrift Light SemiCondensed" panose="020B0502040204020203" pitchFamily="34" charset="0"/>
              <a:cs typeface="Shruti" panose="020B0502040204020203" pitchFamily="34" charset="0"/>
            </a:endParaRPr>
          </a:p>
          <a:p>
            <a:endParaRPr lang="en-GB" sz="1100" dirty="0">
              <a:latin typeface="Bahnschrift Light SemiCondensed" panose="020B0502040204020203" pitchFamily="34" charset="0"/>
              <a:cs typeface="Shruti" panose="020B0502040204020203" pitchFamily="34" charset="0"/>
            </a:endParaRPr>
          </a:p>
          <a:p>
            <a:endParaRPr lang="en-GB" sz="1100" b="1" u="sng" dirty="0">
              <a:latin typeface="Bahnschrift Light SemiCondensed" panose="020B0502040204020203" pitchFamily="34" charset="0"/>
              <a:cs typeface="Shruti" panose="020B0502040204020203" pitchFamily="34" charset="0"/>
            </a:endParaRPr>
          </a:p>
        </p:txBody>
      </p:sp>
      <p:sp>
        <p:nvSpPr>
          <p:cNvPr id="12" name="Rectangle 11">
            <a:extLst>
              <a:ext uri="{FF2B5EF4-FFF2-40B4-BE49-F238E27FC236}">
                <a16:creationId xmlns:a16="http://schemas.microsoft.com/office/drawing/2014/main" id="{ECB0F314-0BC2-71CF-3065-DDF3BF019D98}"/>
              </a:ext>
            </a:extLst>
          </p:cNvPr>
          <p:cNvSpPr/>
          <p:nvPr/>
        </p:nvSpPr>
        <p:spPr>
          <a:xfrm>
            <a:off x="371417" y="1707614"/>
            <a:ext cx="6334006" cy="1077218"/>
          </a:xfrm>
          <a:prstGeom prst="rect">
            <a:avLst/>
          </a:prstGeom>
        </p:spPr>
        <p:txBody>
          <a:bodyPr wrap="square">
            <a:spAutoFit/>
          </a:bodyPr>
          <a:lstStyle/>
          <a:p>
            <a:pPr algn="ctr"/>
            <a:r>
              <a:rPr lang="en-GB" sz="3200" b="1" u="sng" dirty="0">
                <a:latin typeface="Baguet Script" panose="020B0604020202020204" pitchFamily="2" charset="0"/>
                <a:cs typeface="Shruti" panose="020B0502040204020203" pitchFamily="34" charset="0"/>
              </a:rPr>
              <a:t>The Chelsfield Preschool and Nursery Newsletter October 2023</a:t>
            </a:r>
          </a:p>
        </p:txBody>
      </p:sp>
      <p:pic>
        <p:nvPicPr>
          <p:cNvPr id="2" name="Picture 1">
            <a:extLst>
              <a:ext uri="{FF2B5EF4-FFF2-40B4-BE49-F238E27FC236}">
                <a16:creationId xmlns:a16="http://schemas.microsoft.com/office/drawing/2014/main" id="{945FC72C-BFBD-3DD4-F873-BAEB85B912B2}"/>
              </a:ext>
            </a:extLst>
          </p:cNvPr>
          <p:cNvPicPr>
            <a:picLocks noChangeAspect="1"/>
          </p:cNvPicPr>
          <p:nvPr/>
        </p:nvPicPr>
        <p:blipFill rotWithShape="1">
          <a:blip r:embed="rId3"/>
          <a:srcRect t="-1" b="22195"/>
          <a:stretch/>
        </p:blipFill>
        <p:spPr>
          <a:xfrm>
            <a:off x="0" y="-10178"/>
            <a:ext cx="6858000" cy="1778018"/>
          </a:xfrm>
          <a:prstGeom prst="rect">
            <a:avLst/>
          </a:prstGeom>
        </p:spPr>
      </p:pic>
    </p:spTree>
    <p:extLst>
      <p:ext uri="{BB962C8B-B14F-4D97-AF65-F5344CB8AC3E}">
        <p14:creationId xmlns:p14="http://schemas.microsoft.com/office/powerpoint/2010/main" val="40984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89064F-5788-EC1A-4B77-B2FDAC2CE309}"/>
              </a:ext>
            </a:extLst>
          </p:cNvPr>
          <p:cNvSpPr/>
          <p:nvPr/>
        </p:nvSpPr>
        <p:spPr>
          <a:xfrm>
            <a:off x="270186" y="5781040"/>
            <a:ext cx="2767654" cy="33832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720C4BD0-8C2E-591D-587D-2D7C7A11A6F1}"/>
              </a:ext>
            </a:extLst>
          </p:cNvPr>
          <p:cNvSpPr/>
          <p:nvPr/>
        </p:nvSpPr>
        <p:spPr>
          <a:xfrm>
            <a:off x="188530" y="2087298"/>
            <a:ext cx="2849309" cy="32568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C4EBD5E9-00A9-453E-4873-E1889803B327}"/>
              </a:ext>
            </a:extLst>
          </p:cNvPr>
          <p:cNvSpPr/>
          <p:nvPr/>
        </p:nvSpPr>
        <p:spPr>
          <a:xfrm>
            <a:off x="188530" y="540967"/>
            <a:ext cx="6334006" cy="1077218"/>
          </a:xfrm>
          <a:prstGeom prst="rect">
            <a:avLst/>
          </a:prstGeom>
        </p:spPr>
        <p:txBody>
          <a:bodyPr wrap="square">
            <a:spAutoFit/>
          </a:bodyPr>
          <a:lstStyle/>
          <a:p>
            <a:pPr algn="ctr"/>
            <a:r>
              <a:rPr lang="en-GB" sz="3200" b="1" u="sng" dirty="0">
                <a:latin typeface="Baguet Script" panose="020B0604020202020204" pitchFamily="2" charset="0"/>
                <a:cs typeface="Shruti" panose="020B0502040204020203" pitchFamily="34" charset="0"/>
              </a:rPr>
              <a:t>The Chelsfield Preschool and Nursery Newsletter October 2023</a:t>
            </a:r>
          </a:p>
        </p:txBody>
      </p:sp>
      <p:pic>
        <p:nvPicPr>
          <p:cNvPr id="6" name="Picture 5" descr="A blue sign with white text&#10;&#10;Description automatically generated with low confidence">
            <a:extLst>
              <a:ext uri="{FF2B5EF4-FFF2-40B4-BE49-F238E27FC236}">
                <a16:creationId xmlns:a16="http://schemas.microsoft.com/office/drawing/2014/main" id="{9F96894E-46D8-3C42-47CA-6A01A4692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611" y="2131946"/>
            <a:ext cx="3393203" cy="2100554"/>
          </a:xfrm>
          <a:prstGeom prst="rect">
            <a:avLst/>
          </a:prstGeom>
        </p:spPr>
      </p:pic>
      <p:sp>
        <p:nvSpPr>
          <p:cNvPr id="7" name="Rectangle 6">
            <a:extLst>
              <a:ext uri="{FF2B5EF4-FFF2-40B4-BE49-F238E27FC236}">
                <a16:creationId xmlns:a16="http://schemas.microsoft.com/office/drawing/2014/main" id="{CBCB3BA8-A50D-CDD9-782A-C7BE6BE8E4AA}"/>
              </a:ext>
            </a:extLst>
          </p:cNvPr>
          <p:cNvSpPr/>
          <p:nvPr/>
        </p:nvSpPr>
        <p:spPr>
          <a:xfrm>
            <a:off x="3613980" y="3373143"/>
            <a:ext cx="3244020" cy="292388"/>
          </a:xfrm>
          <a:prstGeom prst="rect">
            <a:avLst/>
          </a:prstGeom>
        </p:spPr>
        <p:txBody>
          <a:bodyPr wrap="square">
            <a:spAutoFit/>
          </a:bodyPr>
          <a:lstStyle/>
          <a:p>
            <a:endParaRPr lang="en-GB" sz="1300" dirty="0">
              <a:latin typeface="Bahnschrift Light SemiCondensed" panose="020B0502040204020203" pitchFamily="34" charset="0"/>
              <a:cs typeface="Shruti" panose="020B0502040204020203" pitchFamily="34" charset="0"/>
            </a:endParaRPr>
          </a:p>
        </p:txBody>
      </p:sp>
      <p:sp>
        <p:nvSpPr>
          <p:cNvPr id="8" name="TextBox 7">
            <a:extLst>
              <a:ext uri="{FF2B5EF4-FFF2-40B4-BE49-F238E27FC236}">
                <a16:creationId xmlns:a16="http://schemas.microsoft.com/office/drawing/2014/main" id="{1D9D0AC0-42D9-C89D-911D-A7DA78A94519}"/>
              </a:ext>
            </a:extLst>
          </p:cNvPr>
          <p:cNvSpPr txBox="1"/>
          <p:nvPr/>
        </p:nvSpPr>
        <p:spPr>
          <a:xfrm>
            <a:off x="270186" y="2155902"/>
            <a:ext cx="2462854" cy="3046988"/>
          </a:xfrm>
          <a:prstGeom prst="rect">
            <a:avLst/>
          </a:prstGeom>
          <a:noFill/>
        </p:spPr>
        <p:txBody>
          <a:bodyPr wrap="square">
            <a:spAutoFit/>
          </a:bodyPr>
          <a:lstStyle/>
          <a:p>
            <a:pPr algn="ctr"/>
            <a:r>
              <a:rPr lang="en-GB" sz="1200" b="1" u="sng" dirty="0">
                <a:latin typeface="Bahnschrift Light SemiCondensed" panose="020B0502040204020203" pitchFamily="34" charset="0"/>
                <a:cs typeface="Shruti" panose="020B0502040204020203" pitchFamily="34" charset="0"/>
              </a:rPr>
              <a:t>Local Family Centres</a:t>
            </a:r>
          </a:p>
          <a:p>
            <a:endParaRPr lang="en-GB" sz="1200" b="1"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Blenheim Children and Family Centre</a:t>
            </a:r>
          </a:p>
          <a:p>
            <a:r>
              <a:rPr lang="en-GB" sz="1200" dirty="0">
                <a:latin typeface="Bahnschrift Light SemiCondensed" panose="020B0502040204020203" pitchFamily="34" charset="0"/>
                <a:cs typeface="Shruti" panose="020B0502040204020203" pitchFamily="34" charset="0"/>
              </a:rPr>
              <a:t>Email –</a:t>
            </a:r>
            <a:r>
              <a:rPr lang="en-GB" sz="1200" dirty="0">
                <a:latin typeface="Bahnschrift Light SemiCondensed" panose="020B0502040204020203" pitchFamily="34" charset="0"/>
                <a:cs typeface="Shruti" panose="020B0502040204020203" pitchFamily="34" charset="0"/>
                <a:hlinkClick r:id="rId3"/>
              </a:rPr>
              <a:t>BLENHEIMCFC@BROMLEY.GOV.UK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01689 831193</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Cotmandene Family Centre</a:t>
            </a:r>
          </a:p>
          <a:p>
            <a:r>
              <a:rPr lang="en-GB" sz="1200" dirty="0">
                <a:latin typeface="Bahnschrift Light SemiCondensed" panose="020B0502040204020203" pitchFamily="34" charset="0"/>
                <a:cs typeface="Shruti" panose="020B0502040204020203" pitchFamily="34" charset="0"/>
              </a:rPr>
              <a:t>Email – </a:t>
            </a:r>
            <a:r>
              <a:rPr lang="en-GB" sz="1200" dirty="0">
                <a:latin typeface="Bahnschrift Light SemiCondensed" panose="020B0502040204020203" pitchFamily="34" charset="0"/>
                <a:cs typeface="Shruti" panose="020B0502040204020203" pitchFamily="34" charset="0"/>
                <a:hlinkClick r:id="rId4"/>
              </a:rPr>
              <a:t>COTMANDENECFC@BROMLEY.GOV.UK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0208 300 2548</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SemiLight SemiConde" panose="020B0502040204020203" pitchFamily="34" charset="0"/>
              </a:rPr>
              <a:t>Children and Family Centres offer a range of services to meet the needs of children under five and support their families. </a:t>
            </a:r>
            <a:endParaRPr lang="en-GB" sz="1200" dirty="0">
              <a:latin typeface="Bahnschrift SemiLight SemiConde" panose="020B0502040204020203" pitchFamily="34" charset="0"/>
              <a:cs typeface="Shruti" panose="020B0502040204020203" pitchFamily="34" charset="0"/>
            </a:endParaRPr>
          </a:p>
        </p:txBody>
      </p:sp>
      <p:sp>
        <p:nvSpPr>
          <p:cNvPr id="9" name="TextBox 8">
            <a:extLst>
              <a:ext uri="{FF2B5EF4-FFF2-40B4-BE49-F238E27FC236}">
                <a16:creationId xmlns:a16="http://schemas.microsoft.com/office/drawing/2014/main" id="{3A81F14B-3CD9-20E2-D870-0495D474F8A6}"/>
              </a:ext>
            </a:extLst>
          </p:cNvPr>
          <p:cNvSpPr txBox="1"/>
          <p:nvPr/>
        </p:nvSpPr>
        <p:spPr>
          <a:xfrm>
            <a:off x="354940" y="5949186"/>
            <a:ext cx="3259040" cy="3046988"/>
          </a:xfrm>
          <a:prstGeom prst="rect">
            <a:avLst/>
          </a:prstGeom>
          <a:noFill/>
        </p:spPr>
        <p:txBody>
          <a:bodyPr wrap="square" rtlCol="0">
            <a:spAutoFit/>
          </a:bodyPr>
          <a:lstStyle/>
          <a:p>
            <a:r>
              <a:rPr lang="en-GB" sz="1200" b="1" u="sng" dirty="0">
                <a:latin typeface="Bahnschrift SemiLight SemiConde" panose="020B0502040204020203" pitchFamily="34" charset="0"/>
              </a:rPr>
              <a:t>Mental Health Support</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NHS - 111</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Samaritans - 116 123</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Mind - </a:t>
            </a:r>
            <a:r>
              <a:rPr lang="en-GB" sz="1200" dirty="0">
                <a:latin typeface="Bahnschrift SemiLight SemiConde" panose="020B0502040204020203" pitchFamily="34" charset="0"/>
                <a:hlinkClick r:id="rId5"/>
              </a:rPr>
              <a:t>www.mind.org.uk</a:t>
            </a:r>
            <a:endParaRPr lang="en-GB" sz="1200" dirty="0">
              <a:latin typeface="Bahnschrift SemiLight SemiConde" panose="020B0502040204020203" pitchFamily="34" charset="0"/>
            </a:endParaRP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Self-Help Ideas</a:t>
            </a:r>
          </a:p>
          <a:p>
            <a:pPr marL="285750" indent="-285750">
              <a:buFont typeface="Wingdings" panose="05000000000000000000" pitchFamily="2" charset="2"/>
              <a:buChar char="ü"/>
            </a:pPr>
            <a:r>
              <a:rPr lang="en-GB" sz="1200" dirty="0">
                <a:latin typeface="Bahnschrift SemiLight SemiConde" panose="020B0502040204020203" pitchFamily="34" charset="0"/>
              </a:rPr>
              <a:t>Maintain a Healthy diet</a:t>
            </a:r>
          </a:p>
          <a:p>
            <a:pPr marL="285750" indent="-285750">
              <a:buFont typeface="Wingdings" panose="05000000000000000000" pitchFamily="2" charset="2"/>
              <a:buChar char="ü"/>
            </a:pPr>
            <a:r>
              <a:rPr lang="en-GB" sz="1200" dirty="0">
                <a:latin typeface="Bahnschrift SemiLight SemiConde" panose="020B0502040204020203" pitchFamily="34" charset="0"/>
              </a:rPr>
              <a:t>Exercise regularly</a:t>
            </a:r>
          </a:p>
          <a:p>
            <a:pPr marL="285750" indent="-285750">
              <a:buFont typeface="Wingdings" panose="05000000000000000000" pitchFamily="2" charset="2"/>
              <a:buChar char="ü"/>
            </a:pPr>
            <a:r>
              <a:rPr lang="en-GB" sz="1200" dirty="0">
                <a:latin typeface="Bahnschrift SemiLight SemiConde" panose="020B0502040204020203" pitchFamily="34" charset="0"/>
              </a:rPr>
              <a:t>Connect with others</a:t>
            </a:r>
          </a:p>
          <a:p>
            <a:pPr marL="285750" indent="-285750">
              <a:buFont typeface="Wingdings" panose="05000000000000000000" pitchFamily="2" charset="2"/>
              <a:buChar char="ü"/>
            </a:pPr>
            <a:r>
              <a:rPr lang="en-GB" sz="1200" dirty="0">
                <a:latin typeface="Bahnschrift SemiLight SemiConde" panose="020B0502040204020203" pitchFamily="34" charset="0"/>
              </a:rPr>
              <a:t>Set goals and challenges</a:t>
            </a:r>
          </a:p>
          <a:p>
            <a:pPr marL="285750" indent="-285750">
              <a:buFont typeface="Wingdings" panose="05000000000000000000" pitchFamily="2" charset="2"/>
              <a:buChar char="ü"/>
            </a:pPr>
            <a:r>
              <a:rPr lang="en-GB" sz="1200" dirty="0">
                <a:latin typeface="Bahnschrift SemiLight SemiConde" panose="020B0502040204020203" pitchFamily="34" charset="0"/>
              </a:rPr>
              <a:t>Take up a Hobby</a:t>
            </a:r>
          </a:p>
          <a:p>
            <a:pPr marL="285750" indent="-285750">
              <a:buFont typeface="Wingdings" panose="05000000000000000000" pitchFamily="2" charset="2"/>
              <a:buChar char="ü"/>
            </a:pPr>
            <a:r>
              <a:rPr lang="en-GB" sz="1200" dirty="0">
                <a:latin typeface="Bahnschrift SemiLight SemiConde" panose="020B0502040204020203" pitchFamily="34" charset="0"/>
              </a:rPr>
              <a:t>Volunteer in the Community</a:t>
            </a:r>
          </a:p>
          <a:p>
            <a:pPr marL="285750" indent="-285750">
              <a:buFont typeface="Wingdings" panose="05000000000000000000" pitchFamily="2" charset="2"/>
              <a:buChar char="ü"/>
            </a:pPr>
            <a:r>
              <a:rPr lang="en-GB" sz="1200" dirty="0">
                <a:latin typeface="Bahnschrift SemiLight SemiConde" panose="020B0502040204020203" pitchFamily="34" charset="0"/>
              </a:rPr>
              <a:t>Avoid unhealthy habits </a:t>
            </a:r>
          </a:p>
        </p:txBody>
      </p:sp>
      <p:sp>
        <p:nvSpPr>
          <p:cNvPr id="10" name="Rectangle 9">
            <a:extLst>
              <a:ext uri="{FF2B5EF4-FFF2-40B4-BE49-F238E27FC236}">
                <a16:creationId xmlns:a16="http://schemas.microsoft.com/office/drawing/2014/main" id="{9B2731D4-FB0D-8868-F1CB-2E5E442122E3}"/>
              </a:ext>
            </a:extLst>
          </p:cNvPr>
          <p:cNvSpPr/>
          <p:nvPr/>
        </p:nvSpPr>
        <p:spPr>
          <a:xfrm>
            <a:off x="2668333" y="4519996"/>
            <a:ext cx="3691464" cy="19327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3C656AE6-9CC2-3682-6C41-53CA489E4883}"/>
              </a:ext>
            </a:extLst>
          </p:cNvPr>
          <p:cNvSpPr txBox="1"/>
          <p:nvPr/>
        </p:nvSpPr>
        <p:spPr>
          <a:xfrm>
            <a:off x="2733040" y="4597835"/>
            <a:ext cx="3649254" cy="1938992"/>
          </a:xfrm>
          <a:prstGeom prst="rect">
            <a:avLst/>
          </a:prstGeom>
          <a:noFill/>
        </p:spPr>
        <p:txBody>
          <a:bodyPr wrap="square">
            <a:spAutoFit/>
          </a:bodyPr>
          <a:lstStyle/>
          <a:p>
            <a:r>
              <a:rPr lang="en-GB" sz="1200" dirty="0">
                <a:latin typeface="Bahnschrift SemiLight SemiConde" panose="020B0502040204020203" pitchFamily="34" charset="0"/>
              </a:rPr>
              <a:t>The Bromley Children Project and partners continue to ensure that support, activities and services are made available to the local community.</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Social media: for up-to-date information, announcements and much more please visit our social media pages.</a:t>
            </a:r>
          </a:p>
          <a:p>
            <a:r>
              <a:rPr lang="en-GB" sz="1200" dirty="0">
                <a:latin typeface="Bahnschrift SemiLight SemiConde" panose="020B0502040204020203" pitchFamily="34" charset="0"/>
              </a:rPr>
              <a:t>Facebook </a:t>
            </a:r>
            <a:r>
              <a:rPr lang="en-GB" sz="1200" dirty="0">
                <a:latin typeface="Bahnschrift SemiLight SemiConde" panose="020B0502040204020203" pitchFamily="34" charset="0"/>
                <a:hlinkClick r:id="rId6"/>
              </a:rPr>
              <a:t>The Bromley Children Project - Facebook</a:t>
            </a:r>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Instagram </a:t>
            </a:r>
            <a:r>
              <a:rPr lang="en-GB" sz="1200" dirty="0">
                <a:latin typeface="Bahnschrift SemiLight SemiConde" panose="020B0502040204020203" pitchFamily="34" charset="0"/>
                <a:hlinkClick r:id="rId7"/>
              </a:rPr>
              <a:t>The Bromley Children Project – Instagram </a:t>
            </a:r>
            <a:endParaRPr lang="en-GB" sz="1200" dirty="0">
              <a:latin typeface="Bahnschrift SemiLight SemiConde" panose="020B0502040204020203" pitchFamily="34" charset="0"/>
            </a:endParaRPr>
          </a:p>
          <a:p>
            <a:r>
              <a:rPr lang="en-GB" sz="1200" dirty="0" err="1">
                <a:latin typeface="Bahnschrift SemiLight SemiConde" panose="020B0502040204020203" pitchFamily="34" charset="0"/>
              </a:rPr>
              <a:t>Youtube</a:t>
            </a:r>
            <a:r>
              <a:rPr lang="en-GB" sz="1200" dirty="0">
                <a:latin typeface="Bahnschrift SemiLight SemiConde" panose="020B0502040204020203" pitchFamily="34" charset="0"/>
              </a:rPr>
              <a:t>  </a:t>
            </a:r>
            <a:r>
              <a:rPr lang="en-GB" sz="1200" dirty="0">
                <a:latin typeface="Bahnschrift SemiLight SemiConde" panose="020B0502040204020203" pitchFamily="34" charset="0"/>
                <a:hlinkClick r:id="rId8"/>
              </a:rPr>
              <a:t>The Bromley Children Project - Creative Kids</a:t>
            </a:r>
            <a:r>
              <a:rPr lang="en-GB" sz="1200" dirty="0">
                <a:latin typeface="Bahnschrift SemiLight SemiConde" panose="020B0502040204020203" pitchFamily="34" charset="0"/>
              </a:rPr>
              <a:t> </a:t>
            </a:r>
          </a:p>
          <a:p>
            <a:endParaRPr lang="en-GB" sz="1200" dirty="0">
              <a:latin typeface="Bahnschrift SemiLight SemiConde" panose="020B0502040204020203" pitchFamily="34" charset="0"/>
            </a:endParaRPr>
          </a:p>
        </p:txBody>
      </p:sp>
      <p:pic>
        <p:nvPicPr>
          <p:cNvPr id="12" name="Picture 11">
            <a:extLst>
              <a:ext uri="{FF2B5EF4-FFF2-40B4-BE49-F238E27FC236}">
                <a16:creationId xmlns:a16="http://schemas.microsoft.com/office/drawing/2014/main" id="{38557109-0C14-4977-8A5B-870A69622B49}"/>
              </a:ext>
            </a:extLst>
          </p:cNvPr>
          <p:cNvPicPr>
            <a:picLocks noChangeAspect="1"/>
          </p:cNvPicPr>
          <p:nvPr/>
        </p:nvPicPr>
        <p:blipFill rotWithShape="1">
          <a:blip r:embed="rId9"/>
          <a:srcRect r="63162"/>
          <a:stretch/>
        </p:blipFill>
        <p:spPr>
          <a:xfrm>
            <a:off x="3820162" y="6818089"/>
            <a:ext cx="1973622" cy="2781845"/>
          </a:xfrm>
          <a:prstGeom prst="rect">
            <a:avLst/>
          </a:prstGeom>
        </p:spPr>
      </p:pic>
    </p:spTree>
    <p:extLst>
      <p:ext uri="{BB962C8B-B14F-4D97-AF65-F5344CB8AC3E}">
        <p14:creationId xmlns:p14="http://schemas.microsoft.com/office/powerpoint/2010/main" val="1325700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197</TotalTime>
  <Words>653</Words>
  <Application>Microsoft Office PowerPoint</Application>
  <PresentationFormat>A4 Paper (210x297 mm)</PresentationFormat>
  <Paragraphs>79</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Arial Narrow</vt:lpstr>
      <vt:lpstr>Baguet Script</vt:lpstr>
      <vt:lpstr>Bahnschrift Light</vt:lpstr>
      <vt:lpstr>Bahnschrift Light SemiCondensed</vt:lpstr>
      <vt:lpstr>Bahnschrift SemiLight SemiConde</vt:lpstr>
      <vt:lpstr>Calibri</vt:lpstr>
      <vt:lpstr>Calibri Light</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Carter</dc:creator>
  <cp:lastModifiedBy>Gary Carter</cp:lastModifiedBy>
  <cp:revision>9</cp:revision>
  <cp:lastPrinted>2023-09-29T13:16:34Z</cp:lastPrinted>
  <dcterms:created xsi:type="dcterms:W3CDTF">2023-07-03T14:25:20Z</dcterms:created>
  <dcterms:modified xsi:type="dcterms:W3CDTF">2023-10-04T12:42:19Z</dcterms:modified>
</cp:coreProperties>
</file>