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A3749F-BDC6-45D5-AD95-2CC333642A81}" v="2" dt="2024-04-29T14:30:19.2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0" d="100"/>
          <a:sy n="90" d="100"/>
        </p:scale>
        <p:origin x="191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y Carter" userId="9c0b48d1aed7469b" providerId="LiveId" clId="{5AA3749F-BDC6-45D5-AD95-2CC333642A81}"/>
    <pc:docChg chg="custSel modSld">
      <pc:chgData name="Gary Carter" userId="9c0b48d1aed7469b" providerId="LiveId" clId="{5AA3749F-BDC6-45D5-AD95-2CC333642A81}" dt="2024-04-29T14:33:27.716" v="2698" actId="207"/>
      <pc:docMkLst>
        <pc:docMk/>
      </pc:docMkLst>
      <pc:sldChg chg="addSp delSp modSp mod">
        <pc:chgData name="Gary Carter" userId="9c0b48d1aed7469b" providerId="LiveId" clId="{5AA3749F-BDC6-45D5-AD95-2CC333642A81}" dt="2024-04-29T14:32:55.894" v="2683" actId="20577"/>
        <pc:sldMkLst>
          <pc:docMk/>
          <pc:sldMk cId="4098429432" sldId="256"/>
        </pc:sldMkLst>
        <pc:spChg chg="mod">
          <ac:chgData name="Gary Carter" userId="9c0b48d1aed7469b" providerId="LiveId" clId="{5AA3749F-BDC6-45D5-AD95-2CC333642A81}" dt="2024-04-29T14:31:44.932" v="2670" actId="1076"/>
          <ac:spMkLst>
            <pc:docMk/>
            <pc:sldMk cId="4098429432" sldId="256"/>
            <ac:spMk id="7" creationId="{302484B5-D6C3-DABD-2407-E14BF1408C64}"/>
          </ac:spMkLst>
        </pc:spChg>
        <pc:spChg chg="mod">
          <ac:chgData name="Gary Carter" userId="9c0b48d1aed7469b" providerId="LiveId" clId="{5AA3749F-BDC6-45D5-AD95-2CC333642A81}" dt="2024-04-29T14:31:48.334" v="2671" actId="1076"/>
          <ac:spMkLst>
            <pc:docMk/>
            <pc:sldMk cId="4098429432" sldId="256"/>
            <ac:spMk id="10" creationId="{9EDFE071-EB77-38B5-45C6-120E4C7BA8BC}"/>
          </ac:spMkLst>
        </pc:spChg>
        <pc:spChg chg="mod">
          <ac:chgData name="Gary Carter" userId="9c0b48d1aed7469b" providerId="LiveId" clId="{5AA3749F-BDC6-45D5-AD95-2CC333642A81}" dt="2024-04-29T14:32:55.894" v="2683" actId="20577"/>
          <ac:spMkLst>
            <pc:docMk/>
            <pc:sldMk cId="4098429432" sldId="256"/>
            <ac:spMk id="12" creationId="{ECB0F314-0BC2-71CF-3065-DDF3BF019D98}"/>
          </ac:spMkLst>
        </pc:spChg>
        <pc:picChg chg="add del mod modCrop">
          <ac:chgData name="Gary Carter" userId="9c0b48d1aed7469b" providerId="LiveId" clId="{5AA3749F-BDC6-45D5-AD95-2CC333642A81}" dt="2024-04-29T14:30:14.530" v="2661" actId="478"/>
          <ac:picMkLst>
            <pc:docMk/>
            <pc:sldMk cId="4098429432" sldId="256"/>
            <ac:picMk id="2" creationId="{7DDF873B-7ACC-D106-73EC-2132D1AF19DA}"/>
          </ac:picMkLst>
        </pc:picChg>
        <pc:picChg chg="add mod ord modCrop">
          <ac:chgData name="Gary Carter" userId="9c0b48d1aed7469b" providerId="LiveId" clId="{5AA3749F-BDC6-45D5-AD95-2CC333642A81}" dt="2024-04-29T14:31:16.666" v="2669" actId="167"/>
          <ac:picMkLst>
            <pc:docMk/>
            <pc:sldMk cId="4098429432" sldId="256"/>
            <ac:picMk id="3" creationId="{07828757-70AA-F717-1AF1-B1E07E69368E}"/>
          </ac:picMkLst>
        </pc:picChg>
        <pc:picChg chg="del">
          <ac:chgData name="Gary Carter" userId="9c0b48d1aed7469b" providerId="LiveId" clId="{5AA3749F-BDC6-45D5-AD95-2CC333642A81}" dt="2024-04-02T16:06:39.703" v="228" actId="478"/>
          <ac:picMkLst>
            <pc:docMk/>
            <pc:sldMk cId="4098429432" sldId="256"/>
            <ac:picMk id="4" creationId="{83F48A5B-2BA0-6B12-4AEB-AD7968073E93}"/>
          </ac:picMkLst>
        </pc:picChg>
      </pc:sldChg>
      <pc:sldChg chg="modSp mod">
        <pc:chgData name="Gary Carter" userId="9c0b48d1aed7469b" providerId="LiveId" clId="{5AA3749F-BDC6-45D5-AD95-2CC333642A81}" dt="2024-04-29T14:33:27.716" v="2698" actId="207"/>
        <pc:sldMkLst>
          <pc:docMk/>
          <pc:sldMk cId="1325700792" sldId="257"/>
        </pc:sldMkLst>
        <pc:spChg chg="mod">
          <ac:chgData name="Gary Carter" userId="9c0b48d1aed7469b" providerId="LiveId" clId="{5AA3749F-BDC6-45D5-AD95-2CC333642A81}" dt="2024-04-29T14:33:27.716" v="2698" actId="207"/>
          <ac:spMkLst>
            <pc:docMk/>
            <pc:sldMk cId="1325700792" sldId="257"/>
            <ac:spMk id="5" creationId="{C4EBD5E9-00A9-453E-4873-E1889803B32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29/04/2024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179989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29/04/2024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56402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29/04/2024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829124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29/04/2024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306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0C4870-0D95-4C28-BE3D-9A6BD56606D7}" type="datetimeFigureOut">
              <a:rPr lang="en-GB" smtClean="0"/>
              <a:t>29/04/2024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4112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0C4870-0D95-4C28-BE3D-9A6BD56606D7}" type="datetimeFigureOut">
              <a:rPr lang="en-GB" smtClean="0"/>
              <a:t>29/04/2024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656679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0C4870-0D95-4C28-BE3D-9A6BD56606D7}" type="datetimeFigureOut">
              <a:rPr lang="en-GB" smtClean="0"/>
              <a:t>29/04/2024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28622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0C4870-0D95-4C28-BE3D-9A6BD56606D7}" type="datetimeFigureOut">
              <a:rPr lang="en-GB" smtClean="0"/>
              <a:t>29/04/2024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03277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C4870-0D95-4C28-BE3D-9A6BD56606D7}" type="datetimeFigureOut">
              <a:rPr lang="en-GB" smtClean="0"/>
              <a:t>29/04/2024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774477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29/04/2024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465756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29/04/2024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277002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C0C4870-0D95-4C28-BE3D-9A6BD56606D7}" type="datetimeFigureOut">
              <a:rPr lang="en-GB" smtClean="0"/>
              <a:t>29/04/2024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83DD939-4B74-4818-A7FF-EEDDB94C25E2}" type="slidenum">
              <a:rPr lang="en-GB" smtClean="0"/>
              <a:t>‹#›</a:t>
            </a:fld>
            <a:endParaRPr lang="en-GB"/>
          </a:p>
        </p:txBody>
      </p:sp>
    </p:spTree>
    <p:extLst>
      <p:ext uri="{BB962C8B-B14F-4D97-AF65-F5344CB8AC3E}">
        <p14:creationId xmlns:p14="http://schemas.microsoft.com/office/powerpoint/2010/main" val="3808639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youtube.com/channel/UCBIqDIiLdPr0K8IOuEtlIkA" TargetMode="External"/><Relationship Id="rId3" Type="http://schemas.openxmlformats.org/officeDocument/2006/relationships/hyperlink" Target="mailto:BLENHEIMCFC@BROMLEY.GOV.UK" TargetMode="External"/><Relationship Id="rId7" Type="http://schemas.openxmlformats.org/officeDocument/2006/relationships/hyperlink" Target="https://www.instagram.com/p/B-ps7qjpn2G/?igshid=ufxbzvohtka9"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www.facebook.com/Bromley-Children-Project-2110796529000470/" TargetMode="External"/><Relationship Id="rId5" Type="http://schemas.openxmlformats.org/officeDocument/2006/relationships/hyperlink" Target="http://www.mind.org.uk/" TargetMode="External"/><Relationship Id="rId4" Type="http://schemas.openxmlformats.org/officeDocument/2006/relationships/hyperlink" Target="mailto:COTMANDENECFC@BROMLEY.GOV.UK" TargetMode="Externa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7828757-70AA-F717-1AF1-B1E07E69368E}"/>
              </a:ext>
            </a:extLst>
          </p:cNvPr>
          <p:cNvPicPr>
            <a:picLocks noChangeAspect="1"/>
          </p:cNvPicPr>
          <p:nvPr/>
        </p:nvPicPr>
        <p:blipFill rotWithShape="1">
          <a:blip r:embed="rId2"/>
          <a:srcRect t="21924" b="27060"/>
          <a:stretch/>
        </p:blipFill>
        <p:spPr>
          <a:xfrm>
            <a:off x="0" y="0"/>
            <a:ext cx="6858000" cy="2330092"/>
          </a:xfrm>
          <a:prstGeom prst="rect">
            <a:avLst/>
          </a:prstGeom>
        </p:spPr>
      </p:pic>
      <p:sp>
        <p:nvSpPr>
          <p:cNvPr id="6" name="Rectangle 5">
            <a:extLst>
              <a:ext uri="{FF2B5EF4-FFF2-40B4-BE49-F238E27FC236}">
                <a16:creationId xmlns:a16="http://schemas.microsoft.com/office/drawing/2014/main" id="{78E99A43-DB62-5A3D-91C5-CE481130C683}"/>
              </a:ext>
            </a:extLst>
          </p:cNvPr>
          <p:cNvSpPr/>
          <p:nvPr/>
        </p:nvSpPr>
        <p:spPr>
          <a:xfrm>
            <a:off x="3613980" y="2384722"/>
            <a:ext cx="3168460" cy="1200329"/>
          </a:xfrm>
          <a:prstGeom prst="rect">
            <a:avLst/>
          </a:prstGeom>
        </p:spPr>
        <p:txBody>
          <a:bodyPr wrap="square">
            <a:spAutoFit/>
          </a:bodyPr>
          <a:lstStyle/>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pPr lvl="0"/>
            <a:endParaRPr lang="en-GB" sz="1200" dirty="0">
              <a:solidFill>
                <a:prstClr val="black"/>
              </a:solidFill>
              <a:latin typeface="Arial Narrow" panose="020B0606020202030204" pitchFamily="34" charset="0"/>
              <a:cs typeface="Shruti" panose="020B0502040204020203" pitchFamily="34" charset="0"/>
            </a:endParaRPr>
          </a:p>
          <a:p>
            <a:pPr lvl="0"/>
            <a:endParaRPr lang="en-GB" sz="1200" dirty="0">
              <a:solidFill>
                <a:prstClr val="black"/>
              </a:solidFill>
              <a:latin typeface="Arial Narrow" panose="020B0606020202030204" pitchFamily="34" charset="0"/>
              <a:cs typeface="Shruti" panose="020B0502040204020203" pitchFamily="34" charset="0"/>
            </a:endParaRPr>
          </a:p>
        </p:txBody>
      </p:sp>
      <p:sp>
        <p:nvSpPr>
          <p:cNvPr id="7" name="TextBox 6">
            <a:extLst>
              <a:ext uri="{FF2B5EF4-FFF2-40B4-BE49-F238E27FC236}">
                <a16:creationId xmlns:a16="http://schemas.microsoft.com/office/drawing/2014/main" id="{302484B5-D6C3-DABD-2407-E14BF1408C64}"/>
              </a:ext>
            </a:extLst>
          </p:cNvPr>
          <p:cNvSpPr txBox="1"/>
          <p:nvPr/>
        </p:nvSpPr>
        <p:spPr>
          <a:xfrm>
            <a:off x="116907" y="2330092"/>
            <a:ext cx="3167003" cy="8240717"/>
          </a:xfrm>
          <a:prstGeom prst="rect">
            <a:avLst/>
          </a:prstGeom>
          <a:noFill/>
        </p:spPr>
        <p:txBody>
          <a:bodyPr wrap="square" rtlCol="0">
            <a:spAutoFit/>
          </a:bodyPr>
          <a:lstStyle/>
          <a:p>
            <a:r>
              <a:rPr lang="en-GB" sz="1050" b="1" u="sng" dirty="0">
                <a:latin typeface="Bahnschrift Light SemiCondensed" panose="020B0502040204020203" pitchFamily="34" charset="0"/>
                <a:cs typeface="Shruti" panose="020B0502040204020203" pitchFamily="34" charset="0"/>
              </a:rPr>
              <a:t>May Learning Themes and Celebrations</a:t>
            </a:r>
          </a:p>
          <a:p>
            <a:r>
              <a:rPr lang="en-GB" sz="1050" b="1" dirty="0">
                <a:latin typeface="Bahnschrift Light SemiCondensed" panose="020B0502040204020203" pitchFamily="34" charset="0"/>
                <a:cs typeface="Shruti" panose="020B0502040204020203" pitchFamily="34" charset="0"/>
              </a:rPr>
              <a:t>Our theme for May is,</a:t>
            </a:r>
            <a:r>
              <a:rPr lang="en-GB" sz="1050" dirty="0">
                <a:latin typeface="Bahnschrift Light SemiCondensed" panose="020B0502040204020203" pitchFamily="34" charset="0"/>
                <a:cs typeface="Shruti" panose="020B0502040204020203" pitchFamily="34" charset="0"/>
              </a:rPr>
              <a:t> </a:t>
            </a:r>
            <a:r>
              <a:rPr lang="en-GB" sz="1050" b="1" dirty="0">
                <a:solidFill>
                  <a:schemeClr val="accent5"/>
                </a:solidFill>
                <a:latin typeface="Bahnschrift Light SemiCondensed" panose="020B0502040204020203" pitchFamily="34" charset="0"/>
                <a:cs typeface="Shruti" panose="020B0502040204020203" pitchFamily="34" charset="0"/>
              </a:rPr>
              <a:t>Water in our world</a:t>
            </a:r>
            <a:r>
              <a:rPr lang="en-GB" sz="1050" b="1" dirty="0">
                <a:latin typeface="Bahnschrift Light SemiCondensed" panose="020B0502040204020203" pitchFamily="34" charset="0"/>
                <a:cs typeface="Shruti" panose="020B0502040204020203" pitchFamily="34" charset="0"/>
              </a:rPr>
              <a:t>. </a:t>
            </a:r>
            <a:r>
              <a:rPr lang="en-GB" sz="1050" dirty="0">
                <a:latin typeface="Bahnschrift Light SemiCondensed" panose="020B0502040204020203" pitchFamily="34" charset="0"/>
                <a:cs typeface="Shruti" panose="020B0502040204020203" pitchFamily="34" charset="0"/>
              </a:rPr>
              <a:t>We will be looking at how we travel on water, seaside safety, under the sea, why we need water in our bodies.</a:t>
            </a:r>
          </a:p>
          <a:p>
            <a:r>
              <a:rPr lang="en-GB" sz="1050" b="1" dirty="0">
                <a:latin typeface="Bahnschrift Light SemiCondensed" panose="020B0502040204020203" pitchFamily="34" charset="0"/>
                <a:cs typeface="Shruti" panose="020B0502040204020203" pitchFamily="34" charset="0"/>
              </a:rPr>
              <a:t>Celebrations, </a:t>
            </a:r>
            <a:r>
              <a:rPr lang="en-GB" sz="1050" dirty="0">
                <a:latin typeface="Bahnschrift Light SemiCondensed" panose="020B0502040204020203" pitchFamily="34" charset="0"/>
                <a:cs typeface="Shruti" panose="020B0502040204020203" pitchFamily="34" charset="0"/>
              </a:rPr>
              <a:t>Vesak festival, walk to school and Mental health week.</a:t>
            </a:r>
          </a:p>
          <a:p>
            <a:r>
              <a:rPr lang="en-GB" sz="1050" b="1" dirty="0">
                <a:latin typeface="Bahnschrift Light SemiCondensed" panose="020B0502040204020203" pitchFamily="34" charset="0"/>
                <a:cs typeface="Shruti" panose="020B0502040204020203" pitchFamily="34" charset="0"/>
              </a:rPr>
              <a:t>Cooking- </a:t>
            </a:r>
            <a:r>
              <a:rPr lang="en-GB" sz="1050" dirty="0">
                <a:latin typeface="Bahnschrift Light SemiCondensed" panose="020B0502040204020203" pitchFamily="34" charset="0"/>
                <a:cs typeface="Shruti" panose="020B0502040204020203" pitchFamily="34" charset="0"/>
              </a:rPr>
              <a:t>Pirate pizza and sandwiches</a:t>
            </a:r>
          </a:p>
          <a:p>
            <a:r>
              <a:rPr lang="en-GB" sz="1050" b="1" dirty="0">
                <a:latin typeface="Bahnschrift Light SemiCondensed" panose="020B0502040204020203" pitchFamily="34" charset="0"/>
                <a:cs typeface="Shruti" panose="020B0502040204020203" pitchFamily="34" charset="0"/>
              </a:rPr>
              <a:t>Growing-</a:t>
            </a:r>
            <a:r>
              <a:rPr lang="en-GB" sz="1050" dirty="0">
                <a:latin typeface="Bahnschrift Light SemiCondensed" panose="020B0502040204020203" pitchFamily="34" charset="0"/>
                <a:cs typeface="Shruti" panose="020B0502040204020203" pitchFamily="34" charset="0"/>
              </a:rPr>
              <a:t> Sunflowers</a:t>
            </a:r>
          </a:p>
          <a:p>
            <a:endParaRPr lang="en-GB" sz="1050" b="1" u="sng"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Term dates- </a:t>
            </a:r>
            <a:endParaRPr lang="en-GB" sz="1050" dirty="0">
              <a:latin typeface="Bahnschrift Light SemiCondensed" panose="020B0502040204020203" pitchFamily="34" charset="0"/>
              <a:cs typeface="Shruti" panose="020B0502040204020203" pitchFamily="34" charset="0"/>
            </a:endParaRPr>
          </a:p>
          <a:p>
            <a:r>
              <a:rPr lang="en-GB" sz="1050" dirty="0">
                <a:latin typeface="Bahnschrift Light SemiCondensed" panose="020B0502040204020203" pitchFamily="34" charset="0"/>
                <a:cs typeface="Shruti" panose="020B0502040204020203" pitchFamily="34" charset="0"/>
              </a:rPr>
              <a:t> Polling Day will be Thursday 2</a:t>
            </a:r>
            <a:r>
              <a:rPr lang="en-GB" sz="1050" baseline="30000" dirty="0">
                <a:latin typeface="Bahnschrift Light SemiCondensed" panose="020B0502040204020203" pitchFamily="34" charset="0"/>
                <a:cs typeface="Shruti" panose="020B0502040204020203" pitchFamily="34" charset="0"/>
              </a:rPr>
              <a:t>nd</a:t>
            </a:r>
            <a:r>
              <a:rPr lang="en-GB" sz="1050" dirty="0">
                <a:latin typeface="Bahnschrift Light SemiCondensed" panose="020B0502040204020203" pitchFamily="34" charset="0"/>
                <a:cs typeface="Shruti" panose="020B0502040204020203" pitchFamily="34" charset="0"/>
              </a:rPr>
              <a:t> of May(Nursery closed)</a:t>
            </a:r>
          </a:p>
          <a:p>
            <a:r>
              <a:rPr lang="en-GB" sz="1050" dirty="0">
                <a:latin typeface="Bahnschrift Light SemiCondensed" panose="020B0502040204020203" pitchFamily="34" charset="0"/>
                <a:cs typeface="Shruti" panose="020B0502040204020203" pitchFamily="34" charset="0"/>
              </a:rPr>
              <a:t>Bank holiday Monday 6</a:t>
            </a:r>
            <a:r>
              <a:rPr lang="en-GB" sz="1050" baseline="30000" dirty="0">
                <a:latin typeface="Bahnschrift Light SemiCondensed" panose="020B0502040204020203" pitchFamily="34" charset="0"/>
                <a:cs typeface="Shruti" panose="020B0502040204020203" pitchFamily="34" charset="0"/>
              </a:rPr>
              <a:t>th</a:t>
            </a:r>
            <a:r>
              <a:rPr lang="en-GB" sz="1050" dirty="0">
                <a:latin typeface="Bahnschrift Light SemiCondensed" panose="020B0502040204020203" pitchFamily="34" charset="0"/>
                <a:cs typeface="Shruti" panose="020B0502040204020203" pitchFamily="34" charset="0"/>
              </a:rPr>
              <a:t> and Monday 27</a:t>
            </a:r>
            <a:r>
              <a:rPr lang="en-GB" sz="1050" baseline="30000" dirty="0">
                <a:latin typeface="Bahnschrift Light SemiCondensed" panose="020B0502040204020203" pitchFamily="34" charset="0"/>
                <a:cs typeface="Shruti" panose="020B0502040204020203" pitchFamily="34" charset="0"/>
              </a:rPr>
              <a:t>th</a:t>
            </a:r>
            <a:r>
              <a:rPr lang="en-GB" sz="1050" dirty="0">
                <a:latin typeface="Bahnschrift Light SemiCondensed" panose="020B0502040204020203" pitchFamily="34" charset="0"/>
                <a:cs typeface="Shruti" panose="020B0502040204020203" pitchFamily="34" charset="0"/>
              </a:rPr>
              <a:t> of May(Nursery closed)</a:t>
            </a:r>
          </a:p>
          <a:p>
            <a:r>
              <a:rPr lang="en-GB" sz="1050" dirty="0">
                <a:latin typeface="Bahnschrift Light SemiCondensed" panose="020B0502040204020203" pitchFamily="34" charset="0"/>
                <a:cs typeface="Shruti" panose="020B0502040204020203" pitchFamily="34" charset="0"/>
              </a:rPr>
              <a:t>Monday 27</a:t>
            </a:r>
            <a:r>
              <a:rPr lang="en-GB" sz="1050" baseline="30000" dirty="0">
                <a:latin typeface="Bahnschrift Light SemiCondensed" panose="020B0502040204020203" pitchFamily="34" charset="0"/>
                <a:cs typeface="Shruti" panose="020B0502040204020203" pitchFamily="34" charset="0"/>
              </a:rPr>
              <a:t>th</a:t>
            </a:r>
            <a:r>
              <a:rPr lang="en-GB" sz="1050" dirty="0">
                <a:latin typeface="Bahnschrift Light SemiCondensed" panose="020B0502040204020203" pitchFamily="34" charset="0"/>
                <a:cs typeface="Shruti" panose="020B0502040204020203" pitchFamily="34" charset="0"/>
              </a:rPr>
              <a:t>- Friday 31</a:t>
            </a:r>
            <a:r>
              <a:rPr lang="en-GB" sz="1050" baseline="30000" dirty="0">
                <a:latin typeface="Bahnschrift Light SemiCondensed" panose="020B0502040204020203" pitchFamily="34" charset="0"/>
                <a:cs typeface="Shruti" panose="020B0502040204020203" pitchFamily="34" charset="0"/>
              </a:rPr>
              <a:t>st</a:t>
            </a:r>
            <a:r>
              <a:rPr lang="en-GB" sz="1050" dirty="0">
                <a:latin typeface="Bahnschrift Light SemiCondensed" panose="020B0502040204020203" pitchFamily="34" charset="0"/>
                <a:cs typeface="Shruti" panose="020B0502040204020203" pitchFamily="34" charset="0"/>
              </a:rPr>
              <a:t> May Half term(Closed to preschool children)</a:t>
            </a:r>
          </a:p>
          <a:p>
            <a:r>
              <a:rPr lang="en-GB" sz="1050" dirty="0">
                <a:latin typeface="Bahnschrift Light SemiCondensed" panose="020B0502040204020203" pitchFamily="34" charset="0"/>
                <a:cs typeface="Shruti" panose="020B0502040204020203" pitchFamily="34" charset="0"/>
              </a:rPr>
              <a:t>Return on Monday 3</a:t>
            </a:r>
            <a:r>
              <a:rPr lang="en-GB" sz="1050" baseline="30000" dirty="0">
                <a:latin typeface="Bahnschrift Light SemiCondensed" panose="020B0502040204020203" pitchFamily="34" charset="0"/>
                <a:cs typeface="Shruti" panose="020B0502040204020203" pitchFamily="34" charset="0"/>
              </a:rPr>
              <a:t>rd</a:t>
            </a:r>
            <a:r>
              <a:rPr lang="en-GB" sz="1050" dirty="0">
                <a:latin typeface="Bahnschrift Light SemiCondensed" panose="020B0502040204020203" pitchFamily="34" charset="0"/>
                <a:cs typeface="Shruti" panose="020B0502040204020203" pitchFamily="34" charset="0"/>
              </a:rPr>
              <a:t> June 2024</a:t>
            </a:r>
          </a:p>
          <a:p>
            <a:r>
              <a:rPr lang="en-GB" sz="1050" b="1" dirty="0">
                <a:latin typeface="Bahnschrift Light SemiCondensed" panose="020B0502040204020203" pitchFamily="34" charset="0"/>
                <a:cs typeface="Shruti" panose="020B0502040204020203" pitchFamily="34" charset="0"/>
              </a:rPr>
              <a:t>Please note that holidays and Bank holiday days are chargeable for all children attending the Nursery.</a:t>
            </a:r>
          </a:p>
          <a:p>
            <a:r>
              <a:rPr lang="en-GB" sz="1050" b="1" dirty="0">
                <a:latin typeface="Bahnschrift Light SemiCondensed" panose="020B0502040204020203" pitchFamily="34" charset="0"/>
                <a:cs typeface="Shruti" panose="020B0502040204020203" pitchFamily="34" charset="0"/>
              </a:rPr>
              <a:t> </a:t>
            </a:r>
          </a:p>
          <a:p>
            <a:r>
              <a:rPr lang="en-GB" sz="1050" dirty="0">
                <a:latin typeface="Bahnschrift Light SemiCondensed" panose="020B0502040204020203" pitchFamily="34" charset="0"/>
                <a:cs typeface="Shruti" panose="020B0502040204020203" pitchFamily="34" charset="0"/>
              </a:rPr>
              <a:t> If your child arrives after 9.30, a cooked meal will not be available for that day. Please bring a packed lunch for your child to eat at lunch time. Please remember to notify the Nursery if you intend to collect your child early as food is being wasted when we are not informed.</a:t>
            </a:r>
          </a:p>
          <a:p>
            <a:endParaRPr lang="en-GB" sz="1050"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Sickness</a:t>
            </a:r>
          </a:p>
          <a:p>
            <a:r>
              <a:rPr lang="en-GB" sz="1050" b="1" dirty="0">
                <a:latin typeface="Bahnschrift Light SemiCondensed" panose="020B0502040204020203" pitchFamily="34" charset="0"/>
                <a:cs typeface="Shruti" panose="020B0502040204020203" pitchFamily="34" charset="0"/>
              </a:rPr>
              <a:t> </a:t>
            </a:r>
            <a:r>
              <a:rPr lang="en-GB" sz="1050" dirty="0">
                <a:latin typeface="Bahnschrift Light SemiCondensed" panose="020B0502040204020203" pitchFamily="34" charset="0"/>
                <a:cs typeface="Shruti" panose="020B0502040204020203" pitchFamily="34" charset="0"/>
              </a:rPr>
              <a:t>If your child has Sickness or Diarrhea please ensure they do not return to Nursery until 48 hours after the last bout of Sickness or Diarrhea , this will reduce the risk of infections spreading to other children and the staff .</a:t>
            </a:r>
          </a:p>
          <a:p>
            <a:r>
              <a:rPr lang="en-GB" sz="1050" b="1" dirty="0">
                <a:latin typeface="Bahnschrift Light SemiCondensed" panose="020B0502040204020203" pitchFamily="34" charset="0"/>
                <a:cs typeface="Shruti" panose="020B0502040204020203" pitchFamily="34" charset="0"/>
              </a:rPr>
              <a:t>Please ensure all children are up to date with their immunisations.</a:t>
            </a:r>
          </a:p>
          <a:p>
            <a:endParaRPr lang="en-GB" sz="1050" dirty="0">
              <a:latin typeface="Bahnschrift Light SemiCondensed" panose="020B0502040204020203" pitchFamily="34" charset="0"/>
              <a:cs typeface="Shruti" panose="020B0502040204020203" pitchFamily="34" charset="0"/>
            </a:endParaRPr>
          </a:p>
          <a:p>
            <a:r>
              <a:rPr lang="en-GB" sz="1050" dirty="0">
                <a:latin typeface="Bahnschrift Light SemiCondensed" panose="020B0502040204020203" pitchFamily="34" charset="0"/>
                <a:cs typeface="Shruti" panose="020B0502040204020203" pitchFamily="34" charset="0"/>
              </a:rPr>
              <a:t>Our parent Questionnaire will be sent home this month along with our local offer which is due to be reviewed. Please can you take the time to complete these documents as your feedback will be greatly appreciated and enables us to make any changes going forward to improve our service. </a:t>
            </a:r>
          </a:p>
          <a:p>
            <a:endParaRPr lang="en-GB" sz="1050" dirty="0">
              <a:latin typeface="Bahnschrift Light SemiCondensed" panose="020B0502040204020203" pitchFamily="34" charset="0"/>
              <a:cs typeface="Shruti" panose="020B0502040204020203" pitchFamily="34" charset="0"/>
            </a:endParaRPr>
          </a:p>
          <a:p>
            <a:r>
              <a:rPr lang="en-GB" sz="1050" dirty="0">
                <a:latin typeface="Bahnschrift Light SemiCondensed" panose="020B0502040204020203" pitchFamily="34" charset="0"/>
                <a:cs typeface="Shruti" panose="020B0502040204020203" pitchFamily="34" charset="0"/>
              </a:rPr>
              <a:t>If you do not receive the monthly newsletter at the beginning of the month, please notify us as soon as is possible, alternatively, a paper copy is available in reception on the parent board.</a:t>
            </a:r>
          </a:p>
          <a:p>
            <a:endParaRPr lang="en-GB" sz="1050" dirty="0">
              <a:latin typeface="Bahnschrift Light SemiCondensed" panose="020B0502040204020203" pitchFamily="34" charset="0"/>
              <a:cs typeface="Shruti" panose="020B0502040204020203" pitchFamily="34" charset="0"/>
            </a:endParaRPr>
          </a:p>
          <a:p>
            <a:endParaRPr lang="en-GB" sz="1100" u="sng"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a:p>
            <a:endParaRPr lang="en-GB" sz="1200" b="1" dirty="0">
              <a:latin typeface="Bahnschrift Light SemiCondensed" panose="020B0502040204020203" pitchFamily="34" charset="0"/>
              <a:cs typeface="Shruti" panose="020B0502040204020203" pitchFamily="34" charset="0"/>
            </a:endParaRPr>
          </a:p>
          <a:p>
            <a:endParaRPr lang="en-GB" sz="1200"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p:txBody>
      </p:sp>
      <p:sp>
        <p:nvSpPr>
          <p:cNvPr id="8" name="Rectangle 7">
            <a:extLst>
              <a:ext uri="{FF2B5EF4-FFF2-40B4-BE49-F238E27FC236}">
                <a16:creationId xmlns:a16="http://schemas.microsoft.com/office/drawing/2014/main" id="{D1EDC335-EBBA-220B-A6D4-BB0890ECC58D}"/>
              </a:ext>
            </a:extLst>
          </p:cNvPr>
          <p:cNvSpPr/>
          <p:nvPr/>
        </p:nvSpPr>
        <p:spPr>
          <a:xfrm>
            <a:off x="3613980" y="3373143"/>
            <a:ext cx="3244020" cy="292388"/>
          </a:xfrm>
          <a:prstGeom prst="rect">
            <a:avLst/>
          </a:prstGeom>
        </p:spPr>
        <p:txBody>
          <a:bodyPr wrap="square">
            <a:spAutoFit/>
          </a:bodyPr>
          <a:lstStyle/>
          <a:p>
            <a:endParaRPr lang="en-GB" sz="1300" dirty="0">
              <a:latin typeface="Arial Narrow" panose="020B0606020202030204" pitchFamily="34" charset="0"/>
              <a:cs typeface="Shruti" panose="020B0502040204020203" pitchFamily="34" charset="0"/>
            </a:endParaRPr>
          </a:p>
        </p:txBody>
      </p:sp>
      <p:cxnSp>
        <p:nvCxnSpPr>
          <p:cNvPr id="9" name="Straight Connector 8">
            <a:extLst>
              <a:ext uri="{FF2B5EF4-FFF2-40B4-BE49-F238E27FC236}">
                <a16:creationId xmlns:a16="http://schemas.microsoft.com/office/drawing/2014/main" id="{8874AD9A-682B-8BF8-E220-A547C9ADC331}"/>
              </a:ext>
            </a:extLst>
          </p:cNvPr>
          <p:cNvCxnSpPr>
            <a:cxnSpLocks/>
          </p:cNvCxnSpPr>
          <p:nvPr/>
        </p:nvCxnSpPr>
        <p:spPr>
          <a:xfrm>
            <a:off x="3429000" y="2078182"/>
            <a:ext cx="0" cy="7605210"/>
          </a:xfrm>
          <a:prstGeom prst="line">
            <a:avLst/>
          </a:prstGeom>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9EDFE071-EB77-38B5-45C6-120E4C7BA8BC}"/>
              </a:ext>
            </a:extLst>
          </p:cNvPr>
          <p:cNvSpPr txBox="1"/>
          <p:nvPr/>
        </p:nvSpPr>
        <p:spPr>
          <a:xfrm>
            <a:off x="3519519" y="2036973"/>
            <a:ext cx="3131332" cy="8032968"/>
          </a:xfrm>
          <a:prstGeom prst="rect">
            <a:avLst/>
          </a:prstGeom>
          <a:noFill/>
        </p:spPr>
        <p:txBody>
          <a:bodyPr wrap="square" rtlCol="0">
            <a:spAutoFit/>
          </a:bodyPr>
          <a:lstStyle/>
          <a:p>
            <a:endParaRPr lang="en-GB" sz="1050" dirty="0">
              <a:latin typeface="Bahnschrift Light SemiCondensed" panose="020B0502040204020203" pitchFamily="34" charset="0"/>
              <a:cs typeface="Shruti" panose="020B0502040204020203" pitchFamily="34" charset="0"/>
            </a:endParaRPr>
          </a:p>
          <a:p>
            <a:endParaRPr lang="en-GB" sz="1050" b="1" u="sng"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Gentle Reminders</a:t>
            </a:r>
          </a:p>
          <a:p>
            <a:r>
              <a:rPr lang="en-GB" sz="1050" dirty="0">
                <a:latin typeface="Bahnschrift Light SemiCondensed" panose="020B0502040204020203" pitchFamily="34" charset="0"/>
                <a:cs typeface="Shruti" panose="020B0502040204020203" pitchFamily="34" charset="0"/>
              </a:rPr>
              <a:t>Please do not use the </a:t>
            </a:r>
            <a:r>
              <a:rPr lang="en-GB" sz="1050" b="1" dirty="0">
                <a:latin typeface="Bahnschrift Light SemiCondensed" panose="020B0502040204020203" pitchFamily="34" charset="0"/>
                <a:cs typeface="Shruti" panose="020B0502040204020203" pitchFamily="34" charset="0"/>
              </a:rPr>
              <a:t>carpark</a:t>
            </a:r>
            <a:r>
              <a:rPr lang="en-GB" sz="1050" dirty="0">
                <a:latin typeface="Bahnschrift Light SemiCondensed" panose="020B0502040204020203" pitchFamily="34" charset="0"/>
                <a:cs typeface="Shruti" panose="020B0502040204020203" pitchFamily="34" charset="0"/>
              </a:rPr>
              <a:t> between the hours of 9am-3pm. Please ensure your children do not use this area to play once vacating the setting.</a:t>
            </a:r>
          </a:p>
          <a:p>
            <a:br>
              <a:rPr lang="en-GB" sz="1050" b="1" dirty="0">
                <a:latin typeface="Bahnschrift Light SemiCondensed" panose="020B0502040204020203" pitchFamily="34" charset="0"/>
                <a:cs typeface="Shruti" panose="020B0502040204020203" pitchFamily="34" charset="0"/>
              </a:rPr>
            </a:br>
            <a:r>
              <a:rPr lang="en-GB" sz="1050" b="1" u="sng" dirty="0">
                <a:latin typeface="Bahnschrift Light SemiCondensed" panose="020B0502040204020203" pitchFamily="34" charset="0"/>
                <a:cs typeface="Shruti" panose="020B0502040204020203" pitchFamily="34" charset="0"/>
              </a:rPr>
              <a:t>Childrens bags- </a:t>
            </a:r>
            <a:r>
              <a:rPr lang="en-GB" sz="1050" dirty="0">
                <a:latin typeface="Bahnschrift Light SemiCondensed" panose="020B0502040204020203" pitchFamily="34" charset="0"/>
                <a:cs typeface="Shruti" panose="020B0502040204020203" pitchFamily="34" charset="0"/>
              </a:rPr>
              <a:t>Please bring your child's wellie boots, and coat and remember to bring a change of footwear as wellies cannot be worn in the Nursery. We will hopefully be approaching warmer weather. Please remember to supply your child with suncream in their day bags when the time comes.</a:t>
            </a:r>
          </a:p>
          <a:p>
            <a:r>
              <a:rPr lang="en-GB" sz="1050" b="1" dirty="0">
                <a:latin typeface="Bahnschrift Light SemiCondensed" panose="020B0502040204020203" pitchFamily="34" charset="0"/>
                <a:cs typeface="Shruti" panose="020B0502040204020203" pitchFamily="34" charset="0"/>
              </a:rPr>
              <a:t>Medicine</a:t>
            </a:r>
            <a:r>
              <a:rPr lang="en-GB" sz="1050" dirty="0">
                <a:latin typeface="Bahnschrift Light SemiCondensed" panose="020B0502040204020203" pitchFamily="34" charset="0"/>
                <a:cs typeface="Shruti" panose="020B0502040204020203" pitchFamily="34" charset="0"/>
              </a:rPr>
              <a:t>- Any Medicine needs to be handed to a member of the team. Please do not leave this in your child's bag.</a:t>
            </a:r>
          </a:p>
          <a:p>
            <a:r>
              <a:rPr lang="en-GB" sz="1050" dirty="0">
                <a:latin typeface="Bahnschrift Light SemiCondensed" panose="020B0502040204020203" pitchFamily="34" charset="0"/>
                <a:cs typeface="Shruti" panose="020B0502040204020203" pitchFamily="34" charset="0"/>
              </a:rPr>
              <a:t>Please inform the setting of any change of personal information , this also includes medical requirements such as allergies / intolerances .</a:t>
            </a:r>
          </a:p>
          <a:p>
            <a:endParaRPr lang="en-GB" sz="1050" dirty="0">
              <a:latin typeface="Bahnschrift Light SemiCondensed" panose="020B0502040204020203" pitchFamily="34" charset="0"/>
              <a:cs typeface="Shruti" panose="020B0502040204020203" pitchFamily="34" charset="0"/>
            </a:endParaRPr>
          </a:p>
          <a:p>
            <a:r>
              <a:rPr lang="en-GB" sz="1050" b="1" dirty="0">
                <a:latin typeface="Bahnschrift Light SemiCondensed" panose="020B0502040204020203" pitchFamily="34" charset="0"/>
                <a:cs typeface="Shruti" panose="020B0502040204020203" pitchFamily="34" charset="0"/>
              </a:rPr>
              <a:t>Dress code - </a:t>
            </a:r>
            <a:r>
              <a:rPr lang="en-GB" sz="1050" dirty="0">
                <a:latin typeface="Bahnschrift Light SemiCondensed" panose="020B0502040204020203" pitchFamily="34" charset="0"/>
                <a:cs typeface="Shruti" panose="020B0502040204020203" pitchFamily="34" charset="0"/>
              </a:rPr>
              <a:t>No skinny jeans/jeggings, dresses or lace</a:t>
            </a:r>
            <a:r>
              <a:rPr lang="en-GB" sz="1050" b="1" dirty="0">
                <a:latin typeface="Bahnschrift Light SemiCondensed" panose="020B0502040204020203" pitchFamily="34" charset="0"/>
                <a:cs typeface="Shruti" panose="020B0502040204020203" pitchFamily="34" charset="0"/>
              </a:rPr>
              <a:t> </a:t>
            </a:r>
            <a:r>
              <a:rPr lang="en-GB" sz="1050" dirty="0">
                <a:latin typeface="Bahnschrift Light SemiCondensed" panose="020B0502040204020203" pitchFamily="34" charset="0"/>
                <a:cs typeface="Shruti" panose="020B0502040204020203" pitchFamily="34" charset="0"/>
              </a:rPr>
              <a:t>up shoes</a:t>
            </a:r>
          </a:p>
          <a:p>
            <a:r>
              <a:rPr lang="en-GB" sz="1050" b="1" dirty="0">
                <a:latin typeface="Bahnschrift Light SemiCondensed" panose="020B0502040204020203" pitchFamily="34" charset="0"/>
                <a:cs typeface="Shruti" panose="020B0502040204020203" pitchFamily="34" charset="0"/>
              </a:rPr>
              <a:t>Library Books </a:t>
            </a:r>
            <a:r>
              <a:rPr lang="en-GB" sz="1050" dirty="0">
                <a:latin typeface="Bahnschrift Light SemiCondensed" panose="020B0502040204020203" pitchFamily="34" charset="0"/>
                <a:cs typeface="Shruti" panose="020B0502040204020203" pitchFamily="34" charset="0"/>
              </a:rPr>
              <a:t>need to be returned on a weekly basis every Wednesday. Please ensure we are able to change your child's reading book to enable them to benefit from reading time at home.</a:t>
            </a:r>
          </a:p>
          <a:p>
            <a:endParaRPr lang="en-GB" sz="1050"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Breakfast club</a:t>
            </a:r>
            <a:r>
              <a:rPr lang="en-GB" sz="1050" u="sng" dirty="0">
                <a:latin typeface="Bahnschrift Light SemiCondensed" panose="020B0502040204020203" pitchFamily="34" charset="0"/>
                <a:cs typeface="Shruti" panose="020B0502040204020203" pitchFamily="34" charset="0"/>
              </a:rPr>
              <a:t>- </a:t>
            </a:r>
            <a:r>
              <a:rPr lang="en-GB" sz="1050" dirty="0">
                <a:latin typeface="Bahnschrift Light SemiCondensed" panose="020B0502040204020203" pitchFamily="34" charset="0"/>
                <a:cs typeface="Shruti" panose="020B0502040204020203" pitchFamily="34" charset="0"/>
              </a:rPr>
              <a:t>is between 8-8.30am, please arrive by 8.25am latest if breakfast is required.</a:t>
            </a:r>
          </a:p>
          <a:p>
            <a:endParaRPr lang="en-GB" sz="1050"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Lateness and absence-</a:t>
            </a:r>
            <a:r>
              <a:rPr lang="en-GB" sz="1050" u="sng" dirty="0">
                <a:latin typeface="Bahnschrift Light SemiCondensed" panose="020B0502040204020203" pitchFamily="34" charset="0"/>
                <a:cs typeface="Shruti" panose="020B0502040204020203" pitchFamily="34" charset="0"/>
              </a:rPr>
              <a:t> </a:t>
            </a:r>
            <a:r>
              <a:rPr lang="en-GB" sz="1050" dirty="0">
                <a:latin typeface="Bahnschrift Light SemiCondensed" panose="020B0502040204020203" pitchFamily="34" charset="0"/>
                <a:cs typeface="Shruti" panose="020B0502040204020203" pitchFamily="34" charset="0"/>
              </a:rPr>
              <a:t>Please be aware you will be charged if your child is absent, or parents are late when collecting their child. Please remember to inform us as early as possible if your child will not be attending.</a:t>
            </a:r>
          </a:p>
          <a:p>
            <a:r>
              <a:rPr lang="en-GB" sz="1050" dirty="0">
                <a:latin typeface="Bahnschrift Light SemiCondensed" panose="020B0502040204020203" pitchFamily="34" charset="0"/>
                <a:cs typeface="Shruti" panose="020B0502040204020203" pitchFamily="34" charset="0"/>
              </a:rPr>
              <a:t>Punctuality and attendance  is important for us and your child , it is also a big part of their school ready process. we understand your child may need time at home for sickness /family events but please ensure your child attends regularly for their learning and development.</a:t>
            </a:r>
          </a:p>
          <a:p>
            <a:r>
              <a:rPr lang="en-GB" sz="1050" dirty="0">
                <a:latin typeface="Bahnschrift Light SemiCondensed" panose="020B0502040204020203" pitchFamily="34" charset="0"/>
                <a:cs typeface="Shruti" panose="020B0502040204020203" pitchFamily="34" charset="0"/>
              </a:rPr>
              <a:t>If you are late in the evening, please ring to let us know in advance. Please always ensure you have an alternative emergency contact that is local to the Preschool if at any time you are unable to get to us yourself.</a:t>
            </a:r>
          </a:p>
          <a:p>
            <a:endParaRPr lang="en-GB" sz="1050" dirty="0">
              <a:latin typeface="Bahnschrift Light SemiCondensed" panose="020B0502040204020203" pitchFamily="34" charset="0"/>
              <a:cs typeface="Shruti" panose="020B0502040204020203" pitchFamily="34" charset="0"/>
            </a:endParaRPr>
          </a:p>
          <a:p>
            <a:endParaRPr lang="en-GB" sz="1050" b="1"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a:p>
            <a:endParaRPr lang="en-GB" sz="1100" b="1" u="sng" dirty="0">
              <a:latin typeface="Bahnschrift Light SemiCondensed" panose="020B0502040204020203" pitchFamily="34" charset="0"/>
              <a:cs typeface="Shruti" panose="020B0502040204020203" pitchFamily="34" charset="0"/>
            </a:endParaRPr>
          </a:p>
        </p:txBody>
      </p:sp>
      <p:sp>
        <p:nvSpPr>
          <p:cNvPr id="12" name="Rectangle 11">
            <a:extLst>
              <a:ext uri="{FF2B5EF4-FFF2-40B4-BE49-F238E27FC236}">
                <a16:creationId xmlns:a16="http://schemas.microsoft.com/office/drawing/2014/main" id="{ECB0F314-0BC2-71CF-3065-DDF3BF019D98}"/>
              </a:ext>
            </a:extLst>
          </p:cNvPr>
          <p:cNvSpPr/>
          <p:nvPr/>
        </p:nvSpPr>
        <p:spPr>
          <a:xfrm>
            <a:off x="116907" y="1539335"/>
            <a:ext cx="6334006" cy="830997"/>
          </a:xfrm>
          <a:prstGeom prst="rect">
            <a:avLst/>
          </a:prstGeom>
        </p:spPr>
        <p:txBody>
          <a:bodyPr wrap="square">
            <a:spAutoFit/>
          </a:bodyPr>
          <a:lstStyle/>
          <a:p>
            <a:pPr algn="ctr"/>
            <a:r>
              <a:rPr lang="en-GB" sz="2400" b="1" u="sng" dirty="0">
                <a:solidFill>
                  <a:schemeClr val="accent4"/>
                </a:solidFill>
                <a:latin typeface="Baguet Script" panose="020B0604020202020204" pitchFamily="2" charset="0"/>
                <a:cs typeface="Shruti" panose="020B0502040204020203" pitchFamily="34" charset="0"/>
              </a:rPr>
              <a:t>The Chelsfield Preschool and Nursery Newsletter</a:t>
            </a:r>
          </a:p>
          <a:p>
            <a:pPr algn="ctr"/>
            <a:r>
              <a:rPr lang="en-GB" sz="2400" b="1" u="sng" dirty="0">
                <a:solidFill>
                  <a:schemeClr val="accent4"/>
                </a:solidFill>
                <a:latin typeface="Baguet Script" panose="020B0604020202020204" pitchFamily="2" charset="0"/>
                <a:cs typeface="Shruti" panose="020B0502040204020203" pitchFamily="34" charset="0"/>
              </a:rPr>
              <a:t>May 2024</a:t>
            </a:r>
          </a:p>
        </p:txBody>
      </p:sp>
    </p:spTree>
    <p:extLst>
      <p:ext uri="{BB962C8B-B14F-4D97-AF65-F5344CB8AC3E}">
        <p14:creationId xmlns:p14="http://schemas.microsoft.com/office/powerpoint/2010/main" val="4098429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E89064F-5788-EC1A-4B77-B2FDAC2CE309}"/>
              </a:ext>
            </a:extLst>
          </p:cNvPr>
          <p:cNvSpPr/>
          <p:nvPr/>
        </p:nvSpPr>
        <p:spPr>
          <a:xfrm>
            <a:off x="270186" y="5781040"/>
            <a:ext cx="2767654" cy="338328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4" name="Rectangle 3">
            <a:extLst>
              <a:ext uri="{FF2B5EF4-FFF2-40B4-BE49-F238E27FC236}">
                <a16:creationId xmlns:a16="http://schemas.microsoft.com/office/drawing/2014/main" id="{720C4BD0-8C2E-591D-587D-2D7C7A11A6F1}"/>
              </a:ext>
            </a:extLst>
          </p:cNvPr>
          <p:cNvSpPr/>
          <p:nvPr/>
        </p:nvSpPr>
        <p:spPr>
          <a:xfrm>
            <a:off x="188530" y="2087298"/>
            <a:ext cx="2849309" cy="32568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5" name="Rectangle 4">
            <a:extLst>
              <a:ext uri="{FF2B5EF4-FFF2-40B4-BE49-F238E27FC236}">
                <a16:creationId xmlns:a16="http://schemas.microsoft.com/office/drawing/2014/main" id="{C4EBD5E9-00A9-453E-4873-E1889803B327}"/>
              </a:ext>
            </a:extLst>
          </p:cNvPr>
          <p:cNvSpPr/>
          <p:nvPr/>
        </p:nvSpPr>
        <p:spPr>
          <a:xfrm>
            <a:off x="188530" y="264626"/>
            <a:ext cx="6334006" cy="954107"/>
          </a:xfrm>
          <a:prstGeom prst="rect">
            <a:avLst/>
          </a:prstGeom>
        </p:spPr>
        <p:txBody>
          <a:bodyPr wrap="square">
            <a:spAutoFit/>
          </a:bodyPr>
          <a:lstStyle/>
          <a:p>
            <a:pPr algn="ctr"/>
            <a:r>
              <a:rPr lang="en-GB" sz="2800" b="1" u="sng" dirty="0">
                <a:solidFill>
                  <a:schemeClr val="accent4"/>
                </a:solidFill>
                <a:latin typeface="Baguet Script" panose="020B0604020202020204" pitchFamily="2" charset="0"/>
                <a:cs typeface="Shruti" panose="020B0502040204020203" pitchFamily="34" charset="0"/>
              </a:rPr>
              <a:t>The Chelsfield Preschool and Nursery Newsletter May 2024</a:t>
            </a:r>
          </a:p>
        </p:txBody>
      </p:sp>
      <p:pic>
        <p:nvPicPr>
          <p:cNvPr id="6" name="Picture 5" descr="A blue sign with white text&#10;&#10;Description automatically generated with low confidence">
            <a:extLst>
              <a:ext uri="{FF2B5EF4-FFF2-40B4-BE49-F238E27FC236}">
                <a16:creationId xmlns:a16="http://schemas.microsoft.com/office/drawing/2014/main" id="{9F96894E-46D8-3C42-47CA-6A01A46923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4611" y="2131946"/>
            <a:ext cx="3393203" cy="2100554"/>
          </a:xfrm>
          <a:prstGeom prst="rect">
            <a:avLst/>
          </a:prstGeom>
        </p:spPr>
      </p:pic>
      <p:sp>
        <p:nvSpPr>
          <p:cNvPr id="7" name="Rectangle 6">
            <a:extLst>
              <a:ext uri="{FF2B5EF4-FFF2-40B4-BE49-F238E27FC236}">
                <a16:creationId xmlns:a16="http://schemas.microsoft.com/office/drawing/2014/main" id="{CBCB3BA8-A50D-CDD9-782A-C7BE6BE8E4AA}"/>
              </a:ext>
            </a:extLst>
          </p:cNvPr>
          <p:cNvSpPr/>
          <p:nvPr/>
        </p:nvSpPr>
        <p:spPr>
          <a:xfrm>
            <a:off x="3613980" y="3373143"/>
            <a:ext cx="3244020" cy="292388"/>
          </a:xfrm>
          <a:prstGeom prst="rect">
            <a:avLst/>
          </a:prstGeom>
        </p:spPr>
        <p:txBody>
          <a:bodyPr wrap="square">
            <a:spAutoFit/>
          </a:bodyPr>
          <a:lstStyle/>
          <a:p>
            <a:endParaRPr lang="en-GB" sz="1300" dirty="0">
              <a:latin typeface="Bahnschrift Light SemiCondensed" panose="020B0502040204020203" pitchFamily="34" charset="0"/>
              <a:cs typeface="Shruti" panose="020B0502040204020203" pitchFamily="34" charset="0"/>
            </a:endParaRPr>
          </a:p>
        </p:txBody>
      </p:sp>
      <p:sp>
        <p:nvSpPr>
          <p:cNvPr id="8" name="TextBox 7">
            <a:extLst>
              <a:ext uri="{FF2B5EF4-FFF2-40B4-BE49-F238E27FC236}">
                <a16:creationId xmlns:a16="http://schemas.microsoft.com/office/drawing/2014/main" id="{1D9D0AC0-42D9-C89D-911D-A7DA78A94519}"/>
              </a:ext>
            </a:extLst>
          </p:cNvPr>
          <p:cNvSpPr txBox="1"/>
          <p:nvPr/>
        </p:nvSpPr>
        <p:spPr>
          <a:xfrm>
            <a:off x="270186" y="2155902"/>
            <a:ext cx="2462854" cy="3046988"/>
          </a:xfrm>
          <a:prstGeom prst="rect">
            <a:avLst/>
          </a:prstGeom>
          <a:noFill/>
        </p:spPr>
        <p:txBody>
          <a:bodyPr wrap="square">
            <a:spAutoFit/>
          </a:bodyPr>
          <a:lstStyle/>
          <a:p>
            <a:pPr algn="ctr"/>
            <a:r>
              <a:rPr lang="en-GB" sz="1200" b="1" u="sng" dirty="0">
                <a:latin typeface="Bahnschrift Light SemiCondensed" panose="020B0502040204020203" pitchFamily="34" charset="0"/>
                <a:cs typeface="Shruti" panose="020B0502040204020203" pitchFamily="34" charset="0"/>
              </a:rPr>
              <a:t>Local Family Centres</a:t>
            </a:r>
          </a:p>
          <a:p>
            <a:endParaRPr lang="en-GB" sz="1200" b="1"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Blenheim Children and Family Centre</a:t>
            </a:r>
          </a:p>
          <a:p>
            <a:r>
              <a:rPr lang="en-GB" sz="1200" dirty="0">
                <a:latin typeface="Bahnschrift Light SemiCondensed" panose="020B0502040204020203" pitchFamily="34" charset="0"/>
                <a:cs typeface="Shruti" panose="020B0502040204020203" pitchFamily="34" charset="0"/>
              </a:rPr>
              <a:t>Email –</a:t>
            </a:r>
            <a:r>
              <a:rPr lang="en-GB" sz="1200" dirty="0">
                <a:latin typeface="Bahnschrift Light SemiCondensed" panose="020B0502040204020203" pitchFamily="34" charset="0"/>
                <a:cs typeface="Shruti" panose="020B0502040204020203" pitchFamily="34" charset="0"/>
                <a:hlinkClick r:id="rId3"/>
              </a:rPr>
              <a:t>BLENHEIMCFC@BROMLEY.GOV.UK</a:t>
            </a:r>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Phone – 01689 831193</a:t>
            </a:r>
          </a:p>
          <a:p>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Cotmandene Family Centre</a:t>
            </a:r>
          </a:p>
          <a:p>
            <a:r>
              <a:rPr lang="en-GB" sz="1200" dirty="0">
                <a:latin typeface="Bahnschrift Light SemiCondensed" panose="020B0502040204020203" pitchFamily="34" charset="0"/>
                <a:cs typeface="Shruti" panose="020B0502040204020203" pitchFamily="34" charset="0"/>
              </a:rPr>
              <a:t>Email – </a:t>
            </a:r>
            <a:r>
              <a:rPr lang="en-GB" sz="1200" dirty="0">
                <a:latin typeface="Bahnschrift Light SemiCondensed" panose="020B0502040204020203" pitchFamily="34" charset="0"/>
                <a:cs typeface="Shruti" panose="020B0502040204020203" pitchFamily="34" charset="0"/>
                <a:hlinkClick r:id="rId4"/>
              </a:rPr>
              <a:t>COTMANDENECFC@BROMLEY.GOV.UK</a:t>
            </a:r>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Phone – 0208 300 2548</a:t>
            </a:r>
          </a:p>
          <a:p>
            <a:endParaRPr lang="en-GB" sz="1200" dirty="0">
              <a:latin typeface="Bahnschrift Light SemiCondensed" panose="020B0502040204020203" pitchFamily="34" charset="0"/>
              <a:cs typeface="Shruti" panose="020B0502040204020203" pitchFamily="34" charset="0"/>
            </a:endParaRPr>
          </a:p>
          <a:p>
            <a:r>
              <a:rPr lang="en-GB" sz="1200" dirty="0">
                <a:latin typeface="Bahnschrift SemiLight SemiConde" panose="020B0502040204020203" pitchFamily="34" charset="0"/>
              </a:rPr>
              <a:t>Children and Family Centres offer a range of services to meet the needs of children under five and support their families. </a:t>
            </a:r>
            <a:endParaRPr lang="en-GB" sz="1200" dirty="0">
              <a:latin typeface="Bahnschrift SemiLight SemiConde" panose="020B0502040204020203" pitchFamily="34" charset="0"/>
              <a:cs typeface="Shruti" panose="020B0502040204020203" pitchFamily="34" charset="0"/>
            </a:endParaRPr>
          </a:p>
        </p:txBody>
      </p:sp>
      <p:sp>
        <p:nvSpPr>
          <p:cNvPr id="9" name="TextBox 8">
            <a:extLst>
              <a:ext uri="{FF2B5EF4-FFF2-40B4-BE49-F238E27FC236}">
                <a16:creationId xmlns:a16="http://schemas.microsoft.com/office/drawing/2014/main" id="{3A81F14B-3CD9-20E2-D870-0495D474F8A6}"/>
              </a:ext>
            </a:extLst>
          </p:cNvPr>
          <p:cNvSpPr txBox="1"/>
          <p:nvPr/>
        </p:nvSpPr>
        <p:spPr>
          <a:xfrm>
            <a:off x="354940" y="5949186"/>
            <a:ext cx="3259040" cy="3046988"/>
          </a:xfrm>
          <a:prstGeom prst="rect">
            <a:avLst/>
          </a:prstGeom>
          <a:noFill/>
        </p:spPr>
        <p:txBody>
          <a:bodyPr wrap="square" rtlCol="0">
            <a:spAutoFit/>
          </a:bodyPr>
          <a:lstStyle/>
          <a:p>
            <a:r>
              <a:rPr lang="en-GB" sz="1200" b="1" u="sng" dirty="0">
                <a:latin typeface="Bahnschrift SemiLight SemiConde" panose="020B0502040204020203" pitchFamily="34" charset="0"/>
              </a:rPr>
              <a:t>Mental Health Support</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NHS - 111</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Samaritans - 116 123</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Mind - </a:t>
            </a:r>
            <a:r>
              <a:rPr lang="en-GB" sz="1200" dirty="0">
                <a:latin typeface="Bahnschrift SemiLight SemiConde" panose="020B0502040204020203" pitchFamily="34" charset="0"/>
                <a:hlinkClick r:id="rId5"/>
              </a:rPr>
              <a:t>www.mind.org.uk</a:t>
            </a:r>
            <a:endParaRPr lang="en-GB" sz="1200" dirty="0">
              <a:latin typeface="Bahnschrift SemiLight SemiConde" panose="020B0502040204020203" pitchFamily="34" charset="0"/>
            </a:endParaRP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Self-Help Ideas</a:t>
            </a:r>
          </a:p>
          <a:p>
            <a:pPr marL="285750" indent="-285750">
              <a:buFont typeface="Wingdings" panose="05000000000000000000" pitchFamily="2" charset="2"/>
              <a:buChar char="ü"/>
            </a:pPr>
            <a:r>
              <a:rPr lang="en-GB" sz="1200" dirty="0">
                <a:latin typeface="Bahnschrift SemiLight SemiConde" panose="020B0502040204020203" pitchFamily="34" charset="0"/>
              </a:rPr>
              <a:t>Maintain a Healthy diet</a:t>
            </a:r>
          </a:p>
          <a:p>
            <a:pPr marL="285750" indent="-285750">
              <a:buFont typeface="Wingdings" panose="05000000000000000000" pitchFamily="2" charset="2"/>
              <a:buChar char="ü"/>
            </a:pPr>
            <a:r>
              <a:rPr lang="en-GB" sz="1200" dirty="0">
                <a:latin typeface="Bahnschrift SemiLight SemiConde" panose="020B0502040204020203" pitchFamily="34" charset="0"/>
              </a:rPr>
              <a:t>Exercise regularly</a:t>
            </a:r>
          </a:p>
          <a:p>
            <a:pPr marL="285750" indent="-285750">
              <a:buFont typeface="Wingdings" panose="05000000000000000000" pitchFamily="2" charset="2"/>
              <a:buChar char="ü"/>
            </a:pPr>
            <a:r>
              <a:rPr lang="en-GB" sz="1200" dirty="0">
                <a:latin typeface="Bahnschrift SemiLight SemiConde" panose="020B0502040204020203" pitchFamily="34" charset="0"/>
              </a:rPr>
              <a:t>Connect with others</a:t>
            </a:r>
          </a:p>
          <a:p>
            <a:pPr marL="285750" indent="-285750">
              <a:buFont typeface="Wingdings" panose="05000000000000000000" pitchFamily="2" charset="2"/>
              <a:buChar char="ü"/>
            </a:pPr>
            <a:r>
              <a:rPr lang="en-GB" sz="1200" dirty="0">
                <a:latin typeface="Bahnschrift SemiLight SemiConde" panose="020B0502040204020203" pitchFamily="34" charset="0"/>
              </a:rPr>
              <a:t>Set goals and challenges</a:t>
            </a:r>
          </a:p>
          <a:p>
            <a:pPr marL="285750" indent="-285750">
              <a:buFont typeface="Wingdings" panose="05000000000000000000" pitchFamily="2" charset="2"/>
              <a:buChar char="ü"/>
            </a:pPr>
            <a:r>
              <a:rPr lang="en-GB" sz="1200" dirty="0">
                <a:latin typeface="Bahnschrift SemiLight SemiConde" panose="020B0502040204020203" pitchFamily="34" charset="0"/>
              </a:rPr>
              <a:t>Take up a Hobby</a:t>
            </a:r>
          </a:p>
          <a:p>
            <a:pPr marL="285750" indent="-285750">
              <a:buFont typeface="Wingdings" panose="05000000000000000000" pitchFamily="2" charset="2"/>
              <a:buChar char="ü"/>
            </a:pPr>
            <a:r>
              <a:rPr lang="en-GB" sz="1200" dirty="0">
                <a:latin typeface="Bahnschrift SemiLight SemiConde" panose="020B0502040204020203" pitchFamily="34" charset="0"/>
              </a:rPr>
              <a:t>Volunteer in the Community</a:t>
            </a:r>
          </a:p>
          <a:p>
            <a:pPr marL="285750" indent="-285750">
              <a:buFont typeface="Wingdings" panose="05000000000000000000" pitchFamily="2" charset="2"/>
              <a:buChar char="ü"/>
            </a:pPr>
            <a:r>
              <a:rPr lang="en-GB" sz="1200" dirty="0">
                <a:latin typeface="Bahnschrift SemiLight SemiConde" panose="020B0502040204020203" pitchFamily="34" charset="0"/>
              </a:rPr>
              <a:t>Avoid unhealthy habits </a:t>
            </a:r>
          </a:p>
        </p:txBody>
      </p:sp>
      <p:sp>
        <p:nvSpPr>
          <p:cNvPr id="10" name="Rectangle 9">
            <a:extLst>
              <a:ext uri="{FF2B5EF4-FFF2-40B4-BE49-F238E27FC236}">
                <a16:creationId xmlns:a16="http://schemas.microsoft.com/office/drawing/2014/main" id="{9B2731D4-FB0D-8868-F1CB-2E5E442122E3}"/>
              </a:ext>
            </a:extLst>
          </p:cNvPr>
          <p:cNvSpPr/>
          <p:nvPr/>
        </p:nvSpPr>
        <p:spPr>
          <a:xfrm>
            <a:off x="2668333" y="4519996"/>
            <a:ext cx="3691464" cy="193275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dirty="0"/>
          </a:p>
        </p:txBody>
      </p:sp>
      <p:sp>
        <p:nvSpPr>
          <p:cNvPr id="11" name="TextBox 10">
            <a:extLst>
              <a:ext uri="{FF2B5EF4-FFF2-40B4-BE49-F238E27FC236}">
                <a16:creationId xmlns:a16="http://schemas.microsoft.com/office/drawing/2014/main" id="{3C656AE6-9CC2-3682-6C41-53CA489E4883}"/>
              </a:ext>
            </a:extLst>
          </p:cNvPr>
          <p:cNvSpPr txBox="1"/>
          <p:nvPr/>
        </p:nvSpPr>
        <p:spPr>
          <a:xfrm>
            <a:off x="2733040" y="4597835"/>
            <a:ext cx="3649254" cy="1938992"/>
          </a:xfrm>
          <a:prstGeom prst="rect">
            <a:avLst/>
          </a:prstGeom>
          <a:noFill/>
        </p:spPr>
        <p:txBody>
          <a:bodyPr wrap="square">
            <a:spAutoFit/>
          </a:bodyPr>
          <a:lstStyle/>
          <a:p>
            <a:r>
              <a:rPr lang="en-GB" sz="1200" dirty="0">
                <a:latin typeface="Bahnschrift SemiLight SemiConde" panose="020B0502040204020203" pitchFamily="34" charset="0"/>
              </a:rPr>
              <a:t>The Bromley Children Project and partners continue to ensure that support, activities and services are made available to the local community.</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Social media: for up-to-date information, announcements and much more please visit our social media pages.</a:t>
            </a:r>
          </a:p>
          <a:p>
            <a:r>
              <a:rPr lang="en-GB" sz="1200" dirty="0">
                <a:latin typeface="Bahnschrift SemiLight SemiConde" panose="020B0502040204020203" pitchFamily="34" charset="0"/>
              </a:rPr>
              <a:t>Facebook </a:t>
            </a:r>
            <a:r>
              <a:rPr lang="en-GB" sz="1200" dirty="0">
                <a:latin typeface="Bahnschrift SemiLight SemiConde" panose="020B0502040204020203" pitchFamily="34" charset="0"/>
                <a:hlinkClick r:id="rId6"/>
              </a:rPr>
              <a:t>The Bromley Children Project - Facebook</a:t>
            </a:r>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Instagram </a:t>
            </a:r>
            <a:r>
              <a:rPr lang="en-GB" sz="1200" dirty="0">
                <a:latin typeface="Bahnschrift SemiLight SemiConde" panose="020B0502040204020203" pitchFamily="34" charset="0"/>
                <a:hlinkClick r:id="rId7"/>
              </a:rPr>
              <a:t>The Bromley Children Project – Instagram </a:t>
            </a:r>
            <a:endParaRPr lang="en-GB" sz="1200" dirty="0">
              <a:latin typeface="Bahnschrift SemiLight SemiConde" panose="020B0502040204020203" pitchFamily="34" charset="0"/>
            </a:endParaRPr>
          </a:p>
          <a:p>
            <a:r>
              <a:rPr lang="en-GB" sz="1200" dirty="0" err="1">
                <a:latin typeface="Bahnschrift SemiLight SemiConde" panose="020B0502040204020203" pitchFamily="34" charset="0"/>
              </a:rPr>
              <a:t>Youtube</a:t>
            </a:r>
            <a:r>
              <a:rPr lang="en-GB" sz="1200" dirty="0">
                <a:latin typeface="Bahnschrift SemiLight SemiConde" panose="020B0502040204020203" pitchFamily="34" charset="0"/>
              </a:rPr>
              <a:t>  </a:t>
            </a:r>
            <a:r>
              <a:rPr lang="en-GB" sz="1200" dirty="0">
                <a:latin typeface="Bahnschrift SemiLight SemiConde" panose="020B0502040204020203" pitchFamily="34" charset="0"/>
                <a:hlinkClick r:id="rId8"/>
              </a:rPr>
              <a:t>The Bromley Children Project - Creative Kids</a:t>
            </a:r>
            <a:r>
              <a:rPr lang="en-GB" sz="1200" dirty="0">
                <a:latin typeface="Bahnschrift SemiLight SemiConde" panose="020B0502040204020203" pitchFamily="34" charset="0"/>
              </a:rPr>
              <a:t> </a:t>
            </a:r>
          </a:p>
          <a:p>
            <a:endParaRPr lang="en-GB" sz="1200" dirty="0">
              <a:latin typeface="Bahnschrift SemiLight SemiConde" panose="020B0502040204020203" pitchFamily="34" charset="0"/>
            </a:endParaRPr>
          </a:p>
        </p:txBody>
      </p:sp>
      <p:pic>
        <p:nvPicPr>
          <p:cNvPr id="12" name="Picture 11">
            <a:extLst>
              <a:ext uri="{FF2B5EF4-FFF2-40B4-BE49-F238E27FC236}">
                <a16:creationId xmlns:a16="http://schemas.microsoft.com/office/drawing/2014/main" id="{38557109-0C14-4977-8A5B-870A69622B49}"/>
              </a:ext>
            </a:extLst>
          </p:cNvPr>
          <p:cNvPicPr>
            <a:picLocks noChangeAspect="1"/>
          </p:cNvPicPr>
          <p:nvPr/>
        </p:nvPicPr>
        <p:blipFill rotWithShape="1">
          <a:blip r:embed="rId9"/>
          <a:srcRect r="63162"/>
          <a:stretch/>
        </p:blipFill>
        <p:spPr>
          <a:xfrm>
            <a:off x="3820162" y="6818089"/>
            <a:ext cx="1973622" cy="2781845"/>
          </a:xfrm>
          <a:prstGeom prst="rect">
            <a:avLst/>
          </a:prstGeom>
        </p:spPr>
      </p:pic>
      <p:sp>
        <p:nvSpPr>
          <p:cNvPr id="13" name="TextBox 12">
            <a:extLst>
              <a:ext uri="{FF2B5EF4-FFF2-40B4-BE49-F238E27FC236}">
                <a16:creationId xmlns:a16="http://schemas.microsoft.com/office/drawing/2014/main" id="{9766A540-7271-415A-2B16-4906B5BBD223}"/>
              </a:ext>
            </a:extLst>
          </p:cNvPr>
          <p:cNvSpPr txBox="1"/>
          <p:nvPr/>
        </p:nvSpPr>
        <p:spPr>
          <a:xfrm>
            <a:off x="345202" y="1272821"/>
            <a:ext cx="6167596" cy="646331"/>
          </a:xfrm>
          <a:prstGeom prst="rect">
            <a:avLst/>
          </a:prstGeom>
          <a:noFill/>
        </p:spPr>
        <p:txBody>
          <a:bodyPr wrap="square" rtlCol="0">
            <a:spAutoFit/>
          </a:bodyPr>
          <a:lstStyle/>
          <a:p>
            <a:pPr algn="ctr"/>
            <a:r>
              <a:rPr lang="en-GB" dirty="0"/>
              <a:t>You can contact us on; Phone- 01689853183 </a:t>
            </a:r>
          </a:p>
          <a:p>
            <a:pPr algn="ctr"/>
            <a:r>
              <a:rPr lang="en-GB" dirty="0"/>
              <a:t> Email- Chelsfieldbrom@yahoo.co.uk</a:t>
            </a:r>
          </a:p>
        </p:txBody>
      </p:sp>
    </p:spTree>
    <p:extLst>
      <p:ext uri="{BB962C8B-B14F-4D97-AF65-F5344CB8AC3E}">
        <p14:creationId xmlns:p14="http://schemas.microsoft.com/office/powerpoint/2010/main" val="13257007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7912</TotalTime>
  <Words>864</Words>
  <Application>Microsoft Office PowerPoint</Application>
  <PresentationFormat>A4 Paper (210x297 mm)</PresentationFormat>
  <Paragraphs>87</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Arial Narrow</vt:lpstr>
      <vt:lpstr>Baguet Script</vt:lpstr>
      <vt:lpstr>Bahnschrift Light SemiCondensed</vt:lpstr>
      <vt:lpstr>Bahnschrift SemiLight SemiConde</vt:lpstr>
      <vt:lpstr>Calibri</vt:lpstr>
      <vt:lpstr>Calibri Light</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Carter</dc:creator>
  <cp:lastModifiedBy>Gary Carter</cp:lastModifiedBy>
  <cp:revision>14</cp:revision>
  <cp:lastPrinted>2024-03-06T12:43:29Z</cp:lastPrinted>
  <dcterms:created xsi:type="dcterms:W3CDTF">2023-07-03T14:25:20Z</dcterms:created>
  <dcterms:modified xsi:type="dcterms:W3CDTF">2024-04-29T14:33:27Z</dcterms:modified>
</cp:coreProperties>
</file>