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27/06/2024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27/06/2024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27/06/2024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27/06/2024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523E00-7E56-4CFC-EF81-71AD0E8E094C}"/>
              </a:ext>
            </a:extLst>
          </p:cNvPr>
          <p:cNvPicPr>
            <a:picLocks noChangeAspect="1"/>
          </p:cNvPicPr>
          <p:nvPr/>
        </p:nvPicPr>
        <p:blipFill rotWithShape="1">
          <a:blip r:embed="rId2"/>
          <a:srcRect t="6492"/>
          <a:stretch/>
        </p:blipFill>
        <p:spPr>
          <a:xfrm>
            <a:off x="0" y="-53238"/>
            <a:ext cx="6858000" cy="2877938"/>
          </a:xfrm>
          <a:prstGeom prst="rect">
            <a:avLst/>
          </a:prstGeom>
        </p:spPr>
      </p:pic>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40506" y="3665531"/>
            <a:ext cx="3167003" cy="7602081"/>
          </a:xfrm>
          <a:prstGeom prst="rect">
            <a:avLst/>
          </a:prstGeom>
          <a:noFill/>
        </p:spPr>
        <p:txBody>
          <a:bodyPr wrap="square" rtlCol="0">
            <a:spAutoFit/>
          </a:bodyPr>
          <a:lstStyle/>
          <a:p>
            <a:r>
              <a:rPr lang="en-GB" sz="1100" dirty="0">
                <a:latin typeface="Bahnschrift Light SemiCondensed" panose="020B0502040204020203" pitchFamily="34" charset="0"/>
                <a:cs typeface="Shruti" panose="020B0502040204020203" pitchFamily="34" charset="0"/>
              </a:rPr>
              <a:t>Thank you to those parents who returned our  Questionnaire. We will be sharing the outcomes in our July Newsletter. </a:t>
            </a:r>
          </a:p>
          <a:p>
            <a:endParaRPr lang="en-GB" sz="1100" b="1" u="sng"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June Learning Themes and Celebrations</a:t>
            </a:r>
          </a:p>
          <a:p>
            <a:r>
              <a:rPr lang="en-GB" sz="1100" b="1" dirty="0">
                <a:latin typeface="Bahnschrift Light SemiCondensed" panose="020B0502040204020203" pitchFamily="34" charset="0"/>
                <a:cs typeface="Shruti" panose="020B0502040204020203" pitchFamily="34" charset="0"/>
              </a:rPr>
              <a:t>Our theme for June is Space. </a:t>
            </a:r>
            <a:r>
              <a:rPr lang="en-GB" sz="1100" dirty="0">
                <a:latin typeface="Bahnschrift Light SemiCondensed" panose="020B0502040204020203" pitchFamily="34" charset="0"/>
                <a:cs typeface="Shruti" panose="020B0502040204020203" pitchFamily="34" charset="0"/>
              </a:rPr>
              <a:t>We will be looking at Space exploration, planets, Astronauts and rockets.</a:t>
            </a:r>
          </a:p>
          <a:p>
            <a:r>
              <a:rPr lang="en-GB" sz="1100" b="1" dirty="0">
                <a:latin typeface="Bahnschrift Light SemiCondensed" panose="020B0502040204020203" pitchFamily="34" charset="0"/>
                <a:cs typeface="Shruti" panose="020B0502040204020203" pitchFamily="34" charset="0"/>
              </a:rPr>
              <a:t>Celebrations, </a:t>
            </a:r>
            <a:r>
              <a:rPr lang="en-GB" sz="1100" dirty="0">
                <a:latin typeface="Bahnschrift Light SemiCondensed" panose="020B0502040204020203" pitchFamily="34" charset="0"/>
                <a:cs typeface="Shruti" panose="020B0502040204020203" pitchFamily="34" charset="0"/>
              </a:rPr>
              <a:t>Father's Day, Eid</a:t>
            </a:r>
          </a:p>
          <a:p>
            <a:r>
              <a:rPr lang="en-GB" sz="1100" b="1" dirty="0">
                <a:latin typeface="Bahnschrift Light SemiCondensed" panose="020B0502040204020203" pitchFamily="34" charset="0"/>
                <a:cs typeface="Shruti" panose="020B0502040204020203" pitchFamily="34" charset="0"/>
              </a:rPr>
              <a:t>Cooking- </a:t>
            </a:r>
            <a:r>
              <a:rPr lang="en-GB" sz="1100" dirty="0">
                <a:latin typeface="Bahnschrift Light SemiCondensed" panose="020B0502040204020203" pitchFamily="34" charset="0"/>
                <a:cs typeface="Shruti" panose="020B0502040204020203" pitchFamily="34" charset="0"/>
              </a:rPr>
              <a:t>Rock buns, Shortbread Astronauts</a:t>
            </a:r>
          </a:p>
          <a:p>
            <a:r>
              <a:rPr lang="en-GB" sz="1100" b="1" dirty="0">
                <a:latin typeface="Bahnschrift Light SemiCondensed" panose="020B0502040204020203" pitchFamily="34" charset="0"/>
                <a:cs typeface="Shruti" panose="020B0502040204020203" pitchFamily="34" charset="0"/>
              </a:rPr>
              <a:t>Growing/Science- </a:t>
            </a:r>
            <a:r>
              <a:rPr lang="en-GB" sz="1100" dirty="0">
                <a:latin typeface="Bahnschrift Light SemiCondensed" panose="020B0502040204020203" pitchFamily="34" charset="0"/>
                <a:cs typeface="Shruti" panose="020B0502040204020203" pitchFamily="34" charset="0"/>
              </a:rPr>
              <a:t>Galaxy in a bottle</a:t>
            </a:r>
          </a:p>
          <a:p>
            <a:endParaRPr lang="en-GB" sz="1100" b="1" u="sng"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Term dates- </a:t>
            </a:r>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 Polling Day Thursday 4</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July (Nursery closed)</a:t>
            </a:r>
          </a:p>
          <a:p>
            <a:r>
              <a:rPr lang="en-GB" sz="1100" b="1" dirty="0">
                <a:latin typeface="Bahnschrift Light SemiCondensed" panose="020B0502040204020203" pitchFamily="34" charset="0"/>
                <a:cs typeface="Shruti" panose="020B0502040204020203" pitchFamily="34" charset="0"/>
              </a:rPr>
              <a:t> </a:t>
            </a:r>
            <a:r>
              <a:rPr lang="en-GB" sz="1100" dirty="0">
                <a:latin typeface="Bahnschrift Light SemiCondensed" panose="020B0502040204020203" pitchFamily="34" charset="0"/>
                <a:cs typeface="Shruti" panose="020B0502040204020203" pitchFamily="34" charset="0"/>
              </a:rPr>
              <a:t>Monday 3</a:t>
            </a:r>
            <a:r>
              <a:rPr lang="en-GB" sz="1100" baseline="30000" dirty="0">
                <a:latin typeface="Bahnschrift Light SemiCondensed" panose="020B0502040204020203" pitchFamily="34" charset="0"/>
                <a:cs typeface="Shruti" panose="020B0502040204020203" pitchFamily="34" charset="0"/>
              </a:rPr>
              <a:t>rd</a:t>
            </a:r>
            <a:r>
              <a:rPr lang="en-GB" sz="1100" dirty="0">
                <a:latin typeface="Bahnschrift Light SemiCondensed" panose="020B0502040204020203" pitchFamily="34" charset="0"/>
                <a:cs typeface="Shruti" panose="020B0502040204020203" pitchFamily="34" charset="0"/>
              </a:rPr>
              <a:t> June-Friday 19</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July (Preschool)</a:t>
            </a:r>
          </a:p>
          <a:p>
            <a:r>
              <a:rPr lang="en-GB" sz="1100" b="1" dirty="0">
                <a:latin typeface="Bahnschrift Light SemiCondensed" panose="020B0502040204020203" pitchFamily="34" charset="0"/>
                <a:cs typeface="Shruti" panose="020B0502040204020203" pitchFamily="34" charset="0"/>
              </a:rPr>
              <a:t> </a:t>
            </a:r>
            <a:r>
              <a:rPr lang="en-GB" sz="1100" dirty="0">
                <a:latin typeface="Bahnschrift Light SemiCondensed" panose="020B0502040204020203" pitchFamily="34" charset="0"/>
                <a:cs typeface="Shruti" panose="020B0502040204020203" pitchFamily="34" charset="0"/>
              </a:rPr>
              <a:t>Monday 3</a:t>
            </a:r>
            <a:r>
              <a:rPr lang="en-GB" sz="1100" baseline="30000" dirty="0">
                <a:latin typeface="Bahnschrift Light SemiCondensed" panose="020B0502040204020203" pitchFamily="34" charset="0"/>
                <a:cs typeface="Shruti" panose="020B0502040204020203" pitchFamily="34" charset="0"/>
              </a:rPr>
              <a:t>rd</a:t>
            </a:r>
            <a:r>
              <a:rPr lang="en-GB" sz="1100" dirty="0">
                <a:latin typeface="Bahnschrift Light SemiCondensed" panose="020B0502040204020203" pitchFamily="34" charset="0"/>
                <a:cs typeface="Shruti" panose="020B0502040204020203" pitchFamily="34" charset="0"/>
              </a:rPr>
              <a:t> June-Friday 16</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August(Nursery)</a:t>
            </a:r>
          </a:p>
          <a:p>
            <a:r>
              <a:rPr lang="en-GB" sz="1100" dirty="0">
                <a:latin typeface="Bahnschrift Light SemiCondensed" panose="020B0502040204020203" pitchFamily="34" charset="0"/>
                <a:cs typeface="Shruti" panose="020B0502040204020203" pitchFamily="34" charset="0"/>
              </a:rPr>
              <a:t> Upcoming dates- Leaver's presentation 16</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July</a:t>
            </a:r>
          </a:p>
          <a:p>
            <a:r>
              <a:rPr lang="en-GB" sz="1100" dirty="0">
                <a:latin typeface="Bahnschrift Light SemiCondensed" panose="020B0502040204020203" pitchFamily="34" charset="0"/>
                <a:cs typeface="Shruti" panose="020B0502040204020203" pitchFamily="34" charset="0"/>
              </a:rPr>
              <a:t>                              End of term party        18</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July</a:t>
            </a:r>
          </a:p>
          <a:p>
            <a:endParaRPr lang="en-GB" sz="1100" dirty="0">
              <a:latin typeface="Bahnschrift Light SemiCondensed" panose="020B0502040204020203" pitchFamily="34" charset="0"/>
              <a:cs typeface="Shruti" panose="020B0502040204020203" pitchFamily="34" charset="0"/>
            </a:endParaRPr>
          </a:p>
          <a:p>
            <a:r>
              <a:rPr lang="en-GB" sz="1100" u="sng" dirty="0">
                <a:solidFill>
                  <a:srgbClr val="FF0000"/>
                </a:solidFill>
                <a:latin typeface="Bahnschrift Light SemiCondensed" panose="020B0502040204020203" pitchFamily="34" charset="0"/>
                <a:cs typeface="Shruti" panose="020B0502040204020203" pitchFamily="34" charset="0"/>
              </a:rPr>
              <a:t>Leavers 2024</a:t>
            </a:r>
          </a:p>
          <a:p>
            <a:r>
              <a:rPr lang="en-GB" sz="1100" dirty="0">
                <a:latin typeface="Bahnschrift Light SemiCondensed" panose="020B0502040204020203" pitchFamily="34" charset="0"/>
                <a:cs typeface="Shruti" panose="020B0502040204020203" pitchFamily="34" charset="0"/>
              </a:rPr>
              <a:t>We ask that all leavers are dressed in a blue top for the leaver's presentation.</a:t>
            </a:r>
          </a:p>
          <a:p>
            <a:r>
              <a:rPr lang="en-GB" sz="1100" dirty="0">
                <a:latin typeface="Bahnschrift Light SemiCondensed" panose="020B0502040204020203" pitchFamily="34" charset="0"/>
                <a:cs typeface="Shruti" panose="020B0502040204020203" pitchFamily="34" charset="0"/>
              </a:rPr>
              <a:t>Further details will be available in our July Newsletter.</a:t>
            </a:r>
          </a:p>
          <a:p>
            <a:r>
              <a:rPr lang="en-GB" sz="1100" dirty="0">
                <a:latin typeface="Bahnschrift Light SemiCondensed" panose="020B0502040204020203" pitchFamily="34" charset="0"/>
                <a:cs typeface="Shruti" panose="020B0502040204020203" pitchFamily="34" charset="0"/>
              </a:rPr>
              <a:t>Your child's Transition Documents will be available for you to pass on to their Primary school at the end of June.</a:t>
            </a:r>
          </a:p>
          <a:p>
            <a:r>
              <a:rPr lang="en-GB" sz="1100" dirty="0">
                <a:latin typeface="Bahnschrift Light SemiCondensed" panose="020B0502040204020203" pitchFamily="34" charset="0"/>
                <a:cs typeface="Shruti" panose="020B0502040204020203" pitchFamily="34" charset="0"/>
              </a:rPr>
              <a:t>Non leavers will have an end of term report during the last week of term.</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All children who will be going off to school, please be aware funding will finish at the end of the term, therefore if you wish your child to attend after this date, please speak to a member of the team who will confirm availability.</a:t>
            </a:r>
            <a:endParaRPr lang="en-GB" sz="11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050" dirty="0">
              <a:latin typeface="Bahnschrift Light SemiCondensed" panose="020B0502040204020203" pitchFamily="34" charset="0"/>
              <a:cs typeface="Shruti" panose="020B0502040204020203" pitchFamily="34" charset="0"/>
            </a:endParaRPr>
          </a:p>
          <a:p>
            <a:endParaRPr lang="en-GB" sz="1050" dirty="0">
              <a:latin typeface="Bahnschrift Light SemiCondensed" panose="020B0502040204020203" pitchFamily="34" charset="0"/>
              <a:cs typeface="Shruti" panose="020B0502040204020203" pitchFamily="34" charset="0"/>
            </a:endParaRPr>
          </a:p>
          <a:p>
            <a:endParaRPr lang="en-GB" sz="1100"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12168" y="3665531"/>
            <a:ext cx="16832" cy="6017861"/>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86162" y="3075071"/>
            <a:ext cx="3131332" cy="7532831"/>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endParaRPr lang="en-GB" sz="1050" b="1" u="sng"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Childrens bags- </a:t>
            </a:r>
            <a:r>
              <a:rPr lang="en-GB" sz="1100" dirty="0">
                <a:latin typeface="Bahnschrift Light SemiCondensed" panose="020B0502040204020203" pitchFamily="34" charset="0"/>
                <a:cs typeface="Shruti" panose="020B0502040204020203" pitchFamily="34" charset="0"/>
              </a:rPr>
              <a:t> We will hopefully be approaching warmer weather. Please remember to supply your child with suncream, a sun hat and a rain jacket.</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Please inform the setting of any change of personal information , this also includes medical requirements such as allergies / intolerances .</a:t>
            </a:r>
          </a:p>
          <a:p>
            <a:endParaRPr lang="en-GB" sz="1100"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Dress code – </a:t>
            </a:r>
            <a:r>
              <a:rPr lang="en-GB" sz="1100" dirty="0">
                <a:latin typeface="Bahnschrift Light SemiCondensed" panose="020B0502040204020203" pitchFamily="34" charset="0"/>
                <a:cs typeface="Shruti" panose="020B0502040204020203" pitchFamily="34" charset="0"/>
              </a:rPr>
              <a:t>Please provide a change of shoes for our younger children in case of wetting.</a:t>
            </a:r>
          </a:p>
          <a:p>
            <a:endParaRPr lang="en-GB" sz="1100"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Library Books- </a:t>
            </a:r>
            <a:r>
              <a:rPr lang="en-GB" sz="1100" dirty="0">
                <a:latin typeface="Bahnschrift Light SemiCondensed" panose="020B0502040204020203" pitchFamily="34" charset="0"/>
                <a:cs typeface="Shruti" panose="020B0502040204020203" pitchFamily="34" charset="0"/>
              </a:rPr>
              <a:t>Please ensure all library books are returned by Friday 28</a:t>
            </a:r>
            <a:r>
              <a:rPr lang="en-GB" sz="1100" baseline="30000" dirty="0">
                <a:latin typeface="Bahnschrift Light SemiCondensed" panose="020B0502040204020203" pitchFamily="34" charset="0"/>
                <a:cs typeface="Shruti" panose="020B0502040204020203" pitchFamily="34" charset="0"/>
              </a:rPr>
              <a:t>th</a:t>
            </a:r>
            <a:r>
              <a:rPr lang="en-GB" sz="1100" dirty="0">
                <a:latin typeface="Bahnschrift Light SemiCondensed" panose="020B0502040204020203" pitchFamily="34" charset="0"/>
                <a:cs typeface="Shruti" panose="020B0502040204020203" pitchFamily="34" charset="0"/>
              </a:rPr>
              <a:t> June. This will begin again once we return in September.</a:t>
            </a:r>
          </a:p>
          <a:p>
            <a:endParaRPr lang="en-GB" sz="1100"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Breakfast club</a:t>
            </a:r>
            <a:r>
              <a:rPr lang="en-GB" sz="1100" u="sng" dirty="0">
                <a:latin typeface="Bahnschrift Light SemiCondensed" panose="020B0502040204020203" pitchFamily="34" charset="0"/>
                <a:cs typeface="Shruti" panose="020B0502040204020203" pitchFamily="34" charset="0"/>
              </a:rPr>
              <a:t>- </a:t>
            </a:r>
            <a:r>
              <a:rPr lang="en-GB" sz="1100" dirty="0">
                <a:latin typeface="Bahnschrift Light SemiCondensed" panose="020B0502040204020203" pitchFamily="34" charset="0"/>
                <a:cs typeface="Shruti" panose="020B0502040204020203" pitchFamily="34" charset="0"/>
              </a:rPr>
              <a:t>is between 8-8.30am, please arrive by 8.25am latest if breakfast is required.</a:t>
            </a:r>
          </a:p>
          <a:p>
            <a:r>
              <a:rPr lang="en-GB" sz="1100" b="1" u="sng" dirty="0">
                <a:latin typeface="Bahnschrift Light SemiCondensed" panose="020B0502040204020203" pitchFamily="34" charset="0"/>
                <a:cs typeface="Shruti" panose="020B0502040204020203" pitchFamily="34" charset="0"/>
              </a:rPr>
              <a:t>Packed lunches/home snacks</a:t>
            </a:r>
          </a:p>
          <a:p>
            <a:r>
              <a:rPr lang="en-GB" sz="1100" dirty="0">
                <a:latin typeface="Bahnschrift Light SemiCondensed" panose="020B0502040204020203" pitchFamily="34" charset="0"/>
                <a:cs typeface="Shruti" panose="020B0502040204020203" pitchFamily="34" charset="0"/>
              </a:rPr>
              <a:t>Please be aware that we are a nut free environment so please check any food items brought in from home. We also promote healthy eating and therefore sweets and chocolate should be saved for home. Please consider providing a fruit or vegetable alternative.</a:t>
            </a:r>
          </a:p>
          <a:p>
            <a:r>
              <a:rPr lang="en-GB" sz="1100" b="1" u="sng" dirty="0">
                <a:latin typeface="Bahnschrift Light SemiCondensed" panose="020B0502040204020203" pitchFamily="34" charset="0"/>
                <a:cs typeface="Shruti" panose="020B0502040204020203" pitchFamily="34" charset="0"/>
              </a:rPr>
              <a:t>Food Hygiene rating</a:t>
            </a:r>
          </a:p>
          <a:p>
            <a:r>
              <a:rPr lang="en-GB" sz="1100" dirty="0">
                <a:latin typeface="Bahnschrift Light SemiCondensed" panose="020B0502040204020203" pitchFamily="34" charset="0"/>
                <a:cs typeface="Shruti" panose="020B0502040204020203" pitchFamily="34" charset="0"/>
              </a:rPr>
              <a:t>Congratulations to our team for once again achieving a level 5 for our food hygiene rating.</a:t>
            </a:r>
          </a:p>
          <a:p>
            <a:endParaRPr lang="en-GB" sz="1100" b="1" u="sng"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Community wall</a:t>
            </a:r>
          </a:p>
          <a:p>
            <a:r>
              <a:rPr lang="en-GB" sz="1100" dirty="0">
                <a:latin typeface="Bahnschrift Light SemiCondensed" panose="020B0502040204020203" pitchFamily="34" charset="0"/>
                <a:cs typeface="Shruti" panose="020B0502040204020203" pitchFamily="34" charset="0"/>
              </a:rPr>
              <a:t>If you haven’t already, can you send in a family photo to go on our book corner community wall. The children enjoy finding their families and showing their friends</a:t>
            </a:r>
          </a:p>
          <a:p>
            <a:endParaRPr lang="en-GB" sz="1100"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Local Offer</a:t>
            </a:r>
          </a:p>
          <a:p>
            <a:r>
              <a:rPr lang="en-GB" sz="1100" dirty="0">
                <a:latin typeface="Bahnschrift Light SemiCondensed" panose="020B0502040204020203" pitchFamily="34" charset="0"/>
                <a:cs typeface="Shruti" panose="020B0502040204020203" pitchFamily="34" charset="0"/>
              </a:rPr>
              <a:t>Our local offer setting out our provision for children with SEND  is in the process of review and will be available on the website mid-June.</a:t>
            </a:r>
            <a:endParaRPr lang="en-GB" sz="1000" dirty="0">
              <a:latin typeface="Bahnschrift Light SemiCondensed" panose="020B0502040204020203" pitchFamily="34" charset="0"/>
              <a:cs typeface="Shruti" panose="020B0502040204020203" pitchFamily="34" charset="0"/>
            </a:endParaRPr>
          </a:p>
          <a:p>
            <a:endParaRPr lang="en-GB" sz="1050" b="1"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245165" y="2717341"/>
            <a:ext cx="6334006" cy="830997"/>
          </a:xfrm>
          <a:prstGeom prst="rect">
            <a:avLst/>
          </a:prstGeom>
        </p:spPr>
        <p:txBody>
          <a:bodyPr wrap="square">
            <a:spAutoFit/>
          </a:bodyPr>
          <a:lstStyle/>
          <a:p>
            <a:pPr algn="ctr"/>
            <a:r>
              <a:rPr lang="en-GB" sz="2400" b="1" u="sng" dirty="0">
                <a:solidFill>
                  <a:schemeClr val="accent1">
                    <a:lumMod val="75000"/>
                  </a:schemeClr>
                </a:solidFill>
                <a:latin typeface="Baguet Script" panose="020B0604020202020204" pitchFamily="2" charset="0"/>
                <a:cs typeface="Shruti" panose="020B0502040204020203" pitchFamily="34" charset="0"/>
              </a:rPr>
              <a:t>The Chelsfield Preschool and Nursery Newsletter</a:t>
            </a:r>
          </a:p>
          <a:p>
            <a:pPr algn="ctr"/>
            <a:r>
              <a:rPr lang="en-GB" sz="2400" b="1" u="sng" dirty="0">
                <a:solidFill>
                  <a:schemeClr val="accent1">
                    <a:lumMod val="75000"/>
                  </a:schemeClr>
                </a:solidFill>
                <a:latin typeface="Baguet Script" panose="020B0604020202020204" pitchFamily="2" charset="0"/>
                <a:cs typeface="Shruti" panose="020B0502040204020203" pitchFamily="34" charset="0"/>
              </a:rPr>
              <a:t>June 2024</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chemeClr val="accent1">
                    <a:lumMod val="75000"/>
                  </a:schemeClr>
                </a:solidFill>
                <a:latin typeface="Baguet Script" panose="020B0604020202020204" pitchFamily="2" charset="0"/>
                <a:cs typeface="Shruti" panose="020B0502040204020203" pitchFamily="34" charset="0"/>
              </a:rPr>
              <a:t>The Chelsfield Preschool and Nursery Newsletter June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8130</TotalTime>
  <Words>664</Words>
  <Application>Microsoft Office PowerPoint</Application>
  <PresentationFormat>A4 Paper (210x297 mm)</PresentationFormat>
  <Paragraphs>96</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16</cp:revision>
  <cp:lastPrinted>2024-05-31T13:48:36Z</cp:lastPrinted>
  <dcterms:created xsi:type="dcterms:W3CDTF">2023-07-03T14:25:20Z</dcterms:created>
  <dcterms:modified xsi:type="dcterms:W3CDTF">2024-06-27T12:05:48Z</dcterms:modified>
</cp:coreProperties>
</file>