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31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17998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5640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82912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306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411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0C4870-0D95-4C28-BE3D-9A6BD56606D7}" type="datetimeFigureOut">
              <a:rPr lang="en-GB" smtClean="0"/>
              <a:t>27/06/2024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6566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0C4870-0D95-4C28-BE3D-9A6BD56606D7}" type="datetimeFigureOut">
              <a:rPr lang="en-GB" smtClean="0"/>
              <a:t>27/06/2024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2862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0C4870-0D95-4C28-BE3D-9A6BD56606D7}" type="datetimeFigureOut">
              <a:rPr lang="en-GB" smtClean="0"/>
              <a:t>27/06/2024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0327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C4870-0D95-4C28-BE3D-9A6BD56606D7}" type="datetimeFigureOut">
              <a:rPr lang="en-GB" smtClean="0"/>
              <a:t>27/06/2024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77447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27/06/2024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46575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27/06/2024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27700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0C4870-0D95-4C28-BE3D-9A6BD56606D7}" type="datetimeFigureOut">
              <a:rPr lang="en-GB" smtClean="0"/>
              <a:t>27/06/2024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83DD939-4B74-4818-A7FF-EEDDB94C25E2}" type="slidenum">
              <a:rPr lang="en-GB" smtClean="0"/>
              <a:t>‹#›</a:t>
            </a:fld>
            <a:endParaRPr lang="en-GB"/>
          </a:p>
        </p:txBody>
      </p:sp>
    </p:spTree>
    <p:extLst>
      <p:ext uri="{BB962C8B-B14F-4D97-AF65-F5344CB8AC3E}">
        <p14:creationId xmlns:p14="http://schemas.microsoft.com/office/powerpoint/2010/main" val="3808639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channel/UCBIqDIiLdPr0K8IOuEtlIkA" TargetMode="External"/><Relationship Id="rId3" Type="http://schemas.openxmlformats.org/officeDocument/2006/relationships/hyperlink" Target="mailto:BLENHEIMCFC@BROMLEY.GOV.UK" TargetMode="External"/><Relationship Id="rId7" Type="http://schemas.openxmlformats.org/officeDocument/2006/relationships/hyperlink" Target="https://www.instagram.com/p/B-ps7qjpn2G/?igshid=ufxbzvohtka9"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facebook.com/Bromley-Children-Project-2110796529000470/" TargetMode="External"/><Relationship Id="rId5" Type="http://schemas.openxmlformats.org/officeDocument/2006/relationships/hyperlink" Target="http://www.mind.org.uk/" TargetMode="External"/><Relationship Id="rId4" Type="http://schemas.openxmlformats.org/officeDocument/2006/relationships/hyperlink" Target="mailto:COTMANDENECFC@BROMLEY.GOV.UK"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523E00-7E56-4CFC-EF81-71AD0E8E094C}"/>
              </a:ext>
            </a:extLst>
          </p:cNvPr>
          <p:cNvPicPr>
            <a:picLocks noChangeAspect="1"/>
          </p:cNvPicPr>
          <p:nvPr/>
        </p:nvPicPr>
        <p:blipFill rotWithShape="1">
          <a:blip r:embed="rId2"/>
          <a:srcRect t="6492"/>
          <a:stretch/>
        </p:blipFill>
        <p:spPr>
          <a:xfrm>
            <a:off x="0" y="-53238"/>
            <a:ext cx="6858000" cy="2877938"/>
          </a:xfrm>
          <a:prstGeom prst="rect">
            <a:avLst/>
          </a:prstGeom>
        </p:spPr>
      </p:pic>
      <p:sp>
        <p:nvSpPr>
          <p:cNvPr id="6" name="Rectangle 5">
            <a:extLst>
              <a:ext uri="{FF2B5EF4-FFF2-40B4-BE49-F238E27FC236}">
                <a16:creationId xmlns:a16="http://schemas.microsoft.com/office/drawing/2014/main" id="{78E99A43-DB62-5A3D-91C5-CE481130C683}"/>
              </a:ext>
            </a:extLst>
          </p:cNvPr>
          <p:cNvSpPr/>
          <p:nvPr/>
        </p:nvSpPr>
        <p:spPr>
          <a:xfrm>
            <a:off x="3613980" y="2384722"/>
            <a:ext cx="3168460" cy="1200329"/>
          </a:xfrm>
          <a:prstGeom prst="rect">
            <a:avLst/>
          </a:prstGeom>
        </p:spPr>
        <p:txBody>
          <a:bodyPr wrap="square">
            <a:spAutoFit/>
          </a:bodyPr>
          <a:lstStyle/>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p:txBody>
      </p:sp>
      <p:sp>
        <p:nvSpPr>
          <p:cNvPr id="7" name="TextBox 6">
            <a:extLst>
              <a:ext uri="{FF2B5EF4-FFF2-40B4-BE49-F238E27FC236}">
                <a16:creationId xmlns:a16="http://schemas.microsoft.com/office/drawing/2014/main" id="{302484B5-D6C3-DABD-2407-E14BF1408C64}"/>
              </a:ext>
            </a:extLst>
          </p:cNvPr>
          <p:cNvSpPr txBox="1"/>
          <p:nvPr/>
        </p:nvSpPr>
        <p:spPr>
          <a:xfrm>
            <a:off x="140506" y="3665531"/>
            <a:ext cx="3167003" cy="7602081"/>
          </a:xfrm>
          <a:prstGeom prst="rect">
            <a:avLst/>
          </a:prstGeom>
          <a:noFill/>
        </p:spPr>
        <p:txBody>
          <a:bodyPr wrap="square" rtlCol="0">
            <a:spAutoFit/>
          </a:bodyPr>
          <a:lstStyle/>
          <a:p>
            <a:r>
              <a:rPr lang="en-GB" sz="1100" dirty="0">
                <a:latin typeface="Bahnschrift Light SemiCondensed" panose="020B0502040204020203" pitchFamily="34" charset="0"/>
                <a:cs typeface="Shruti" panose="020B0502040204020203" pitchFamily="34" charset="0"/>
              </a:rPr>
              <a:t>Thank you to those parents who returned our  Questionnaire. We will be sharing the outcomes in our July Newsletter. </a:t>
            </a:r>
          </a:p>
          <a:p>
            <a:endParaRPr lang="en-GB" sz="1100" b="1" u="sng" dirty="0">
              <a:latin typeface="Bahnschrift Light SemiCondensed" panose="020B0502040204020203" pitchFamily="34" charset="0"/>
              <a:cs typeface="Shruti" panose="020B0502040204020203" pitchFamily="34" charset="0"/>
            </a:endParaRPr>
          </a:p>
          <a:p>
            <a:r>
              <a:rPr lang="en-GB" sz="1100" b="1" u="sng" dirty="0">
                <a:latin typeface="Bahnschrift Light SemiCondensed" panose="020B0502040204020203" pitchFamily="34" charset="0"/>
                <a:cs typeface="Shruti" panose="020B0502040204020203" pitchFamily="34" charset="0"/>
              </a:rPr>
              <a:t>June Learning Themes and Celebrations</a:t>
            </a:r>
          </a:p>
          <a:p>
            <a:r>
              <a:rPr lang="en-GB" sz="1100" b="1" dirty="0">
                <a:latin typeface="Bahnschrift Light SemiCondensed" panose="020B0502040204020203" pitchFamily="34" charset="0"/>
                <a:cs typeface="Shruti" panose="020B0502040204020203" pitchFamily="34" charset="0"/>
              </a:rPr>
              <a:t>Our theme for June is Space. </a:t>
            </a:r>
            <a:r>
              <a:rPr lang="en-GB" sz="1100" dirty="0">
                <a:latin typeface="Bahnschrift Light SemiCondensed" panose="020B0502040204020203" pitchFamily="34" charset="0"/>
                <a:cs typeface="Shruti" panose="020B0502040204020203" pitchFamily="34" charset="0"/>
              </a:rPr>
              <a:t>We will be looking at Space exploration, planets, Astronauts and rockets.</a:t>
            </a:r>
          </a:p>
          <a:p>
            <a:r>
              <a:rPr lang="en-GB" sz="1100" b="1" dirty="0">
                <a:latin typeface="Bahnschrift Light SemiCondensed" panose="020B0502040204020203" pitchFamily="34" charset="0"/>
                <a:cs typeface="Shruti" panose="020B0502040204020203" pitchFamily="34" charset="0"/>
              </a:rPr>
              <a:t>Celebrations, </a:t>
            </a:r>
            <a:r>
              <a:rPr lang="en-GB" sz="1100" dirty="0">
                <a:latin typeface="Bahnschrift Light SemiCondensed" panose="020B0502040204020203" pitchFamily="34" charset="0"/>
                <a:cs typeface="Shruti" panose="020B0502040204020203" pitchFamily="34" charset="0"/>
              </a:rPr>
              <a:t>Father's Day, Eid</a:t>
            </a:r>
          </a:p>
          <a:p>
            <a:r>
              <a:rPr lang="en-GB" sz="1100" b="1" dirty="0">
                <a:latin typeface="Bahnschrift Light SemiCondensed" panose="020B0502040204020203" pitchFamily="34" charset="0"/>
                <a:cs typeface="Shruti" panose="020B0502040204020203" pitchFamily="34" charset="0"/>
              </a:rPr>
              <a:t>Cooking- </a:t>
            </a:r>
            <a:r>
              <a:rPr lang="en-GB" sz="1100" dirty="0">
                <a:latin typeface="Bahnschrift Light SemiCondensed" panose="020B0502040204020203" pitchFamily="34" charset="0"/>
                <a:cs typeface="Shruti" panose="020B0502040204020203" pitchFamily="34" charset="0"/>
              </a:rPr>
              <a:t>Rock buns, Shortbread Astronauts</a:t>
            </a:r>
          </a:p>
          <a:p>
            <a:r>
              <a:rPr lang="en-GB" sz="1100" b="1" dirty="0">
                <a:latin typeface="Bahnschrift Light SemiCondensed" panose="020B0502040204020203" pitchFamily="34" charset="0"/>
                <a:cs typeface="Shruti" panose="020B0502040204020203" pitchFamily="34" charset="0"/>
              </a:rPr>
              <a:t>Growing/Science- </a:t>
            </a:r>
            <a:r>
              <a:rPr lang="en-GB" sz="1100" dirty="0">
                <a:latin typeface="Bahnschrift Light SemiCondensed" panose="020B0502040204020203" pitchFamily="34" charset="0"/>
                <a:cs typeface="Shruti" panose="020B0502040204020203" pitchFamily="34" charset="0"/>
              </a:rPr>
              <a:t>Galaxy in a bottle</a:t>
            </a:r>
          </a:p>
          <a:p>
            <a:endParaRPr lang="en-GB" sz="1100" b="1" u="sng" dirty="0">
              <a:latin typeface="Bahnschrift Light SemiCondensed" panose="020B0502040204020203" pitchFamily="34" charset="0"/>
              <a:cs typeface="Shruti" panose="020B0502040204020203" pitchFamily="34" charset="0"/>
            </a:endParaRPr>
          </a:p>
          <a:p>
            <a:r>
              <a:rPr lang="en-GB" sz="1100" b="1" u="sng" dirty="0">
                <a:latin typeface="Bahnschrift Light SemiCondensed" panose="020B0502040204020203" pitchFamily="34" charset="0"/>
                <a:cs typeface="Shruti" panose="020B0502040204020203" pitchFamily="34" charset="0"/>
              </a:rPr>
              <a:t>Term dates- </a:t>
            </a:r>
            <a:endParaRPr lang="en-GB" sz="1100"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 Polling Day Thursday 4</a:t>
            </a:r>
            <a:r>
              <a:rPr lang="en-GB" sz="1100" baseline="30000" dirty="0">
                <a:latin typeface="Bahnschrift Light SemiCondensed" panose="020B0502040204020203" pitchFamily="34" charset="0"/>
                <a:cs typeface="Shruti" panose="020B0502040204020203" pitchFamily="34" charset="0"/>
              </a:rPr>
              <a:t>th</a:t>
            </a:r>
            <a:r>
              <a:rPr lang="en-GB" sz="1100" dirty="0">
                <a:latin typeface="Bahnschrift Light SemiCondensed" panose="020B0502040204020203" pitchFamily="34" charset="0"/>
                <a:cs typeface="Shruti" panose="020B0502040204020203" pitchFamily="34" charset="0"/>
              </a:rPr>
              <a:t> July (Nursery closed)</a:t>
            </a:r>
          </a:p>
          <a:p>
            <a:r>
              <a:rPr lang="en-GB" sz="1100" b="1" dirty="0">
                <a:latin typeface="Bahnschrift Light SemiCondensed" panose="020B0502040204020203" pitchFamily="34" charset="0"/>
                <a:cs typeface="Shruti" panose="020B0502040204020203" pitchFamily="34" charset="0"/>
              </a:rPr>
              <a:t> </a:t>
            </a:r>
            <a:r>
              <a:rPr lang="en-GB" sz="1100" dirty="0">
                <a:latin typeface="Bahnschrift Light SemiCondensed" panose="020B0502040204020203" pitchFamily="34" charset="0"/>
                <a:cs typeface="Shruti" panose="020B0502040204020203" pitchFamily="34" charset="0"/>
              </a:rPr>
              <a:t>Monday 3</a:t>
            </a:r>
            <a:r>
              <a:rPr lang="en-GB" sz="1100" baseline="30000" dirty="0">
                <a:latin typeface="Bahnschrift Light SemiCondensed" panose="020B0502040204020203" pitchFamily="34" charset="0"/>
                <a:cs typeface="Shruti" panose="020B0502040204020203" pitchFamily="34" charset="0"/>
              </a:rPr>
              <a:t>rd</a:t>
            </a:r>
            <a:r>
              <a:rPr lang="en-GB" sz="1100" dirty="0">
                <a:latin typeface="Bahnschrift Light SemiCondensed" panose="020B0502040204020203" pitchFamily="34" charset="0"/>
                <a:cs typeface="Shruti" panose="020B0502040204020203" pitchFamily="34" charset="0"/>
              </a:rPr>
              <a:t> June-Friday 19</a:t>
            </a:r>
            <a:r>
              <a:rPr lang="en-GB" sz="1100" baseline="30000" dirty="0">
                <a:latin typeface="Bahnschrift Light SemiCondensed" panose="020B0502040204020203" pitchFamily="34" charset="0"/>
                <a:cs typeface="Shruti" panose="020B0502040204020203" pitchFamily="34" charset="0"/>
              </a:rPr>
              <a:t>th</a:t>
            </a:r>
            <a:r>
              <a:rPr lang="en-GB" sz="1100" dirty="0">
                <a:latin typeface="Bahnschrift Light SemiCondensed" panose="020B0502040204020203" pitchFamily="34" charset="0"/>
                <a:cs typeface="Shruti" panose="020B0502040204020203" pitchFamily="34" charset="0"/>
              </a:rPr>
              <a:t> July (Preschool)</a:t>
            </a:r>
          </a:p>
          <a:p>
            <a:r>
              <a:rPr lang="en-GB" sz="1100" b="1" dirty="0">
                <a:latin typeface="Bahnschrift Light SemiCondensed" panose="020B0502040204020203" pitchFamily="34" charset="0"/>
                <a:cs typeface="Shruti" panose="020B0502040204020203" pitchFamily="34" charset="0"/>
              </a:rPr>
              <a:t> </a:t>
            </a:r>
            <a:r>
              <a:rPr lang="en-GB" sz="1100" dirty="0">
                <a:latin typeface="Bahnschrift Light SemiCondensed" panose="020B0502040204020203" pitchFamily="34" charset="0"/>
                <a:cs typeface="Shruti" panose="020B0502040204020203" pitchFamily="34" charset="0"/>
              </a:rPr>
              <a:t>Monday 3</a:t>
            </a:r>
            <a:r>
              <a:rPr lang="en-GB" sz="1100" baseline="30000" dirty="0">
                <a:latin typeface="Bahnschrift Light SemiCondensed" panose="020B0502040204020203" pitchFamily="34" charset="0"/>
                <a:cs typeface="Shruti" panose="020B0502040204020203" pitchFamily="34" charset="0"/>
              </a:rPr>
              <a:t>rd</a:t>
            </a:r>
            <a:r>
              <a:rPr lang="en-GB" sz="1100" dirty="0">
                <a:latin typeface="Bahnschrift Light SemiCondensed" panose="020B0502040204020203" pitchFamily="34" charset="0"/>
                <a:cs typeface="Shruti" panose="020B0502040204020203" pitchFamily="34" charset="0"/>
              </a:rPr>
              <a:t> June-Friday 16</a:t>
            </a:r>
            <a:r>
              <a:rPr lang="en-GB" sz="1100" baseline="30000" dirty="0">
                <a:latin typeface="Bahnschrift Light SemiCondensed" panose="020B0502040204020203" pitchFamily="34" charset="0"/>
                <a:cs typeface="Shruti" panose="020B0502040204020203" pitchFamily="34" charset="0"/>
              </a:rPr>
              <a:t>th</a:t>
            </a:r>
            <a:r>
              <a:rPr lang="en-GB" sz="1100" dirty="0">
                <a:latin typeface="Bahnschrift Light SemiCondensed" panose="020B0502040204020203" pitchFamily="34" charset="0"/>
                <a:cs typeface="Shruti" panose="020B0502040204020203" pitchFamily="34" charset="0"/>
              </a:rPr>
              <a:t> August(Nursery)</a:t>
            </a:r>
          </a:p>
          <a:p>
            <a:r>
              <a:rPr lang="en-GB" sz="1100" dirty="0">
                <a:latin typeface="Bahnschrift Light SemiCondensed" panose="020B0502040204020203" pitchFamily="34" charset="0"/>
                <a:cs typeface="Shruti" panose="020B0502040204020203" pitchFamily="34" charset="0"/>
              </a:rPr>
              <a:t> Upcoming dates- Leaver's presentation 16</a:t>
            </a:r>
            <a:r>
              <a:rPr lang="en-GB" sz="1100" baseline="30000" dirty="0">
                <a:latin typeface="Bahnschrift Light SemiCondensed" panose="020B0502040204020203" pitchFamily="34" charset="0"/>
                <a:cs typeface="Shruti" panose="020B0502040204020203" pitchFamily="34" charset="0"/>
              </a:rPr>
              <a:t>th</a:t>
            </a:r>
            <a:r>
              <a:rPr lang="en-GB" sz="1100" dirty="0">
                <a:latin typeface="Bahnschrift Light SemiCondensed" panose="020B0502040204020203" pitchFamily="34" charset="0"/>
                <a:cs typeface="Shruti" panose="020B0502040204020203" pitchFamily="34" charset="0"/>
              </a:rPr>
              <a:t> July</a:t>
            </a:r>
          </a:p>
          <a:p>
            <a:r>
              <a:rPr lang="en-GB" sz="1100" dirty="0">
                <a:latin typeface="Bahnschrift Light SemiCondensed" panose="020B0502040204020203" pitchFamily="34" charset="0"/>
                <a:cs typeface="Shruti" panose="020B0502040204020203" pitchFamily="34" charset="0"/>
              </a:rPr>
              <a:t>                              End of term party        18</a:t>
            </a:r>
            <a:r>
              <a:rPr lang="en-GB" sz="1100" baseline="30000" dirty="0">
                <a:latin typeface="Bahnschrift Light SemiCondensed" panose="020B0502040204020203" pitchFamily="34" charset="0"/>
                <a:cs typeface="Shruti" panose="020B0502040204020203" pitchFamily="34" charset="0"/>
              </a:rPr>
              <a:t>th</a:t>
            </a:r>
            <a:r>
              <a:rPr lang="en-GB" sz="1100" dirty="0">
                <a:latin typeface="Bahnschrift Light SemiCondensed" panose="020B0502040204020203" pitchFamily="34" charset="0"/>
                <a:cs typeface="Shruti" panose="020B0502040204020203" pitchFamily="34" charset="0"/>
              </a:rPr>
              <a:t> July</a:t>
            </a:r>
          </a:p>
          <a:p>
            <a:endParaRPr lang="en-GB" sz="1100" dirty="0">
              <a:latin typeface="Bahnschrift Light SemiCondensed" panose="020B0502040204020203" pitchFamily="34" charset="0"/>
              <a:cs typeface="Shruti" panose="020B0502040204020203" pitchFamily="34" charset="0"/>
            </a:endParaRPr>
          </a:p>
          <a:p>
            <a:r>
              <a:rPr lang="en-GB" sz="1100" u="sng" dirty="0">
                <a:solidFill>
                  <a:srgbClr val="FF0000"/>
                </a:solidFill>
                <a:latin typeface="Bahnschrift Light SemiCondensed" panose="020B0502040204020203" pitchFamily="34" charset="0"/>
                <a:cs typeface="Shruti" panose="020B0502040204020203" pitchFamily="34" charset="0"/>
              </a:rPr>
              <a:t>Leavers 2024</a:t>
            </a:r>
          </a:p>
          <a:p>
            <a:r>
              <a:rPr lang="en-GB" sz="1100" dirty="0">
                <a:latin typeface="Bahnschrift Light SemiCondensed" panose="020B0502040204020203" pitchFamily="34" charset="0"/>
                <a:cs typeface="Shruti" panose="020B0502040204020203" pitchFamily="34" charset="0"/>
              </a:rPr>
              <a:t>We ask that all leavers are dressed in a blue top for the leaver's presentation.</a:t>
            </a:r>
          </a:p>
          <a:p>
            <a:r>
              <a:rPr lang="en-GB" sz="1100" dirty="0">
                <a:latin typeface="Bahnschrift Light SemiCondensed" panose="020B0502040204020203" pitchFamily="34" charset="0"/>
                <a:cs typeface="Shruti" panose="020B0502040204020203" pitchFamily="34" charset="0"/>
              </a:rPr>
              <a:t>Further details will be available in our July Newsletter.</a:t>
            </a:r>
          </a:p>
          <a:p>
            <a:r>
              <a:rPr lang="en-GB" sz="1100" dirty="0">
                <a:latin typeface="Bahnschrift Light SemiCondensed" panose="020B0502040204020203" pitchFamily="34" charset="0"/>
                <a:cs typeface="Shruti" panose="020B0502040204020203" pitchFamily="34" charset="0"/>
              </a:rPr>
              <a:t>Your child's Transition Documents will be available for you to pass on to their Primary school at the end of June.</a:t>
            </a:r>
          </a:p>
          <a:p>
            <a:r>
              <a:rPr lang="en-GB" sz="1100" dirty="0">
                <a:latin typeface="Bahnschrift Light SemiCondensed" panose="020B0502040204020203" pitchFamily="34" charset="0"/>
                <a:cs typeface="Shruti" panose="020B0502040204020203" pitchFamily="34" charset="0"/>
              </a:rPr>
              <a:t>Non leavers will have an end of term report during the last week of term.</a:t>
            </a:r>
          </a:p>
          <a:p>
            <a:endParaRPr lang="en-GB" sz="1100"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All children who will be going off to school, please be aware funding will finish at the end of the term, therefore if you wish your child to attend after this date, please speak to a member of the team who will confirm availability.</a:t>
            </a:r>
            <a:endParaRPr lang="en-GB" sz="1100" b="1" dirty="0">
              <a:latin typeface="Bahnschrift Light SemiCondensed" panose="020B0502040204020203" pitchFamily="34" charset="0"/>
              <a:cs typeface="Shruti" panose="020B0502040204020203" pitchFamily="34" charset="0"/>
            </a:endParaRPr>
          </a:p>
          <a:p>
            <a:endParaRPr lang="en-GB" sz="1200" dirty="0">
              <a:latin typeface="Bahnschrift Light SemiCondensed" panose="020B0502040204020203" pitchFamily="34" charset="0"/>
              <a:cs typeface="Shruti" panose="020B0502040204020203" pitchFamily="34" charset="0"/>
            </a:endParaRPr>
          </a:p>
          <a:p>
            <a:endParaRPr lang="en-GB" sz="1200" dirty="0">
              <a:latin typeface="Bahnschrift Light SemiCondensed" panose="020B0502040204020203" pitchFamily="34" charset="0"/>
              <a:cs typeface="Shruti" panose="020B0502040204020203" pitchFamily="34" charset="0"/>
            </a:endParaRPr>
          </a:p>
          <a:p>
            <a:endParaRPr lang="en-GB" sz="1200" dirty="0">
              <a:latin typeface="Bahnschrift Light SemiCondensed" panose="020B0502040204020203" pitchFamily="34" charset="0"/>
              <a:cs typeface="Shruti" panose="020B0502040204020203" pitchFamily="34" charset="0"/>
            </a:endParaRPr>
          </a:p>
          <a:p>
            <a:endParaRPr lang="en-GB" sz="1050" dirty="0">
              <a:latin typeface="Bahnschrift Light SemiCondensed" panose="020B0502040204020203" pitchFamily="34" charset="0"/>
              <a:cs typeface="Shruti" panose="020B0502040204020203" pitchFamily="34" charset="0"/>
            </a:endParaRPr>
          </a:p>
          <a:p>
            <a:endParaRPr lang="en-GB" sz="1050" dirty="0">
              <a:latin typeface="Bahnschrift Light SemiCondensed" panose="020B0502040204020203" pitchFamily="34" charset="0"/>
              <a:cs typeface="Shruti" panose="020B0502040204020203" pitchFamily="34" charset="0"/>
            </a:endParaRPr>
          </a:p>
          <a:p>
            <a:endParaRPr lang="en-GB" sz="1100" u="sng"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a:p>
            <a:endParaRPr lang="en-GB" sz="1200" b="1" dirty="0">
              <a:latin typeface="Bahnschrift Light SemiCondensed" panose="020B0502040204020203" pitchFamily="34" charset="0"/>
              <a:cs typeface="Shruti" panose="020B0502040204020203" pitchFamily="34" charset="0"/>
            </a:endParaRPr>
          </a:p>
          <a:p>
            <a:endParaRPr lang="en-GB" sz="12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p:txBody>
      </p:sp>
      <p:sp>
        <p:nvSpPr>
          <p:cNvPr id="8" name="Rectangle 7">
            <a:extLst>
              <a:ext uri="{FF2B5EF4-FFF2-40B4-BE49-F238E27FC236}">
                <a16:creationId xmlns:a16="http://schemas.microsoft.com/office/drawing/2014/main" id="{D1EDC335-EBBA-220B-A6D4-BB0890ECC58D}"/>
              </a:ext>
            </a:extLst>
          </p:cNvPr>
          <p:cNvSpPr/>
          <p:nvPr/>
        </p:nvSpPr>
        <p:spPr>
          <a:xfrm>
            <a:off x="3613980" y="3373143"/>
            <a:ext cx="3244020" cy="292388"/>
          </a:xfrm>
          <a:prstGeom prst="rect">
            <a:avLst/>
          </a:prstGeom>
        </p:spPr>
        <p:txBody>
          <a:bodyPr wrap="square">
            <a:spAutoFit/>
          </a:bodyPr>
          <a:lstStyle/>
          <a:p>
            <a:endParaRPr lang="en-GB" sz="1300" dirty="0">
              <a:latin typeface="Arial Narrow" panose="020B0606020202030204" pitchFamily="34" charset="0"/>
              <a:cs typeface="Shruti" panose="020B0502040204020203" pitchFamily="34" charset="0"/>
            </a:endParaRPr>
          </a:p>
        </p:txBody>
      </p:sp>
      <p:cxnSp>
        <p:nvCxnSpPr>
          <p:cNvPr id="9" name="Straight Connector 8">
            <a:extLst>
              <a:ext uri="{FF2B5EF4-FFF2-40B4-BE49-F238E27FC236}">
                <a16:creationId xmlns:a16="http://schemas.microsoft.com/office/drawing/2014/main" id="{8874AD9A-682B-8BF8-E220-A547C9ADC331}"/>
              </a:ext>
            </a:extLst>
          </p:cNvPr>
          <p:cNvCxnSpPr>
            <a:cxnSpLocks/>
          </p:cNvCxnSpPr>
          <p:nvPr/>
        </p:nvCxnSpPr>
        <p:spPr>
          <a:xfrm>
            <a:off x="3412168" y="3665531"/>
            <a:ext cx="16832" cy="6017861"/>
          </a:xfrm>
          <a:prstGeom prst="line">
            <a:avLst/>
          </a:prstGeom>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9EDFE071-EB77-38B5-45C6-120E4C7BA8BC}"/>
              </a:ext>
            </a:extLst>
          </p:cNvPr>
          <p:cNvSpPr txBox="1"/>
          <p:nvPr/>
        </p:nvSpPr>
        <p:spPr>
          <a:xfrm>
            <a:off x="3586162" y="3075071"/>
            <a:ext cx="3131332" cy="7532831"/>
          </a:xfrm>
          <a:prstGeom prst="rect">
            <a:avLst/>
          </a:prstGeom>
          <a:noFill/>
        </p:spPr>
        <p:txBody>
          <a:bodyPr wrap="square" rtlCol="0">
            <a:spAutoFit/>
          </a:bodyPr>
          <a:lstStyle/>
          <a:p>
            <a:endParaRPr lang="en-GB" sz="1050" dirty="0">
              <a:latin typeface="Bahnschrift Light SemiCondensed" panose="020B0502040204020203" pitchFamily="34" charset="0"/>
              <a:cs typeface="Shruti" panose="020B0502040204020203" pitchFamily="34" charset="0"/>
            </a:endParaRPr>
          </a:p>
          <a:p>
            <a:endParaRPr lang="en-GB" sz="1050" b="1" u="sng" dirty="0">
              <a:latin typeface="Bahnschrift Light SemiCondensed" panose="020B0502040204020203" pitchFamily="34" charset="0"/>
              <a:cs typeface="Shruti" panose="020B0502040204020203" pitchFamily="34" charset="0"/>
            </a:endParaRPr>
          </a:p>
          <a:p>
            <a:endParaRPr lang="en-GB" sz="1200" dirty="0">
              <a:latin typeface="Bahnschrift Light SemiCondensed" panose="020B0502040204020203" pitchFamily="34" charset="0"/>
              <a:cs typeface="Shruti" panose="020B0502040204020203" pitchFamily="34" charset="0"/>
            </a:endParaRPr>
          </a:p>
          <a:p>
            <a:r>
              <a:rPr lang="en-GB" sz="1100" b="1" u="sng" dirty="0">
                <a:latin typeface="Bahnschrift Light SemiCondensed" panose="020B0502040204020203" pitchFamily="34" charset="0"/>
                <a:cs typeface="Shruti" panose="020B0502040204020203" pitchFamily="34" charset="0"/>
              </a:rPr>
              <a:t>Childrens bags- </a:t>
            </a:r>
            <a:r>
              <a:rPr lang="en-GB" sz="1100" dirty="0">
                <a:latin typeface="Bahnschrift Light SemiCondensed" panose="020B0502040204020203" pitchFamily="34" charset="0"/>
                <a:cs typeface="Shruti" panose="020B0502040204020203" pitchFamily="34" charset="0"/>
              </a:rPr>
              <a:t> We will hopefully be approaching warmer weather. Please remember to supply your child with suncream, a sun hat and a rain jacket.</a:t>
            </a:r>
          </a:p>
          <a:p>
            <a:endParaRPr lang="en-GB" sz="1100"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Please inform the setting of any change of personal information , this also includes medical requirements such as allergies / intolerances .</a:t>
            </a:r>
          </a:p>
          <a:p>
            <a:endParaRPr lang="en-GB" sz="1100" dirty="0">
              <a:latin typeface="Bahnschrift Light SemiCondensed" panose="020B0502040204020203" pitchFamily="34" charset="0"/>
              <a:cs typeface="Shruti" panose="020B0502040204020203" pitchFamily="34" charset="0"/>
            </a:endParaRPr>
          </a:p>
          <a:p>
            <a:r>
              <a:rPr lang="en-GB" sz="1100" b="1" dirty="0">
                <a:latin typeface="Bahnschrift Light SemiCondensed" panose="020B0502040204020203" pitchFamily="34" charset="0"/>
                <a:cs typeface="Shruti" panose="020B0502040204020203" pitchFamily="34" charset="0"/>
              </a:rPr>
              <a:t>Dress code – </a:t>
            </a:r>
            <a:r>
              <a:rPr lang="en-GB" sz="1100" dirty="0">
                <a:latin typeface="Bahnschrift Light SemiCondensed" panose="020B0502040204020203" pitchFamily="34" charset="0"/>
                <a:cs typeface="Shruti" panose="020B0502040204020203" pitchFamily="34" charset="0"/>
              </a:rPr>
              <a:t>Please provide a change of shoes for our younger children in case of wetting.</a:t>
            </a:r>
          </a:p>
          <a:p>
            <a:endParaRPr lang="en-GB" sz="1100" dirty="0">
              <a:latin typeface="Bahnschrift Light SemiCondensed" panose="020B0502040204020203" pitchFamily="34" charset="0"/>
              <a:cs typeface="Shruti" panose="020B0502040204020203" pitchFamily="34" charset="0"/>
            </a:endParaRPr>
          </a:p>
          <a:p>
            <a:r>
              <a:rPr lang="en-GB" sz="1100" b="1" dirty="0">
                <a:latin typeface="Bahnschrift Light SemiCondensed" panose="020B0502040204020203" pitchFamily="34" charset="0"/>
                <a:cs typeface="Shruti" panose="020B0502040204020203" pitchFamily="34" charset="0"/>
              </a:rPr>
              <a:t>Library Books- </a:t>
            </a:r>
            <a:r>
              <a:rPr lang="en-GB" sz="1100" dirty="0">
                <a:latin typeface="Bahnschrift Light SemiCondensed" panose="020B0502040204020203" pitchFamily="34" charset="0"/>
                <a:cs typeface="Shruti" panose="020B0502040204020203" pitchFamily="34" charset="0"/>
              </a:rPr>
              <a:t>Please ensure all library books are returned by Friday 28</a:t>
            </a:r>
            <a:r>
              <a:rPr lang="en-GB" sz="1100" baseline="30000" dirty="0">
                <a:latin typeface="Bahnschrift Light SemiCondensed" panose="020B0502040204020203" pitchFamily="34" charset="0"/>
                <a:cs typeface="Shruti" panose="020B0502040204020203" pitchFamily="34" charset="0"/>
              </a:rPr>
              <a:t>th</a:t>
            </a:r>
            <a:r>
              <a:rPr lang="en-GB" sz="1100" dirty="0">
                <a:latin typeface="Bahnschrift Light SemiCondensed" panose="020B0502040204020203" pitchFamily="34" charset="0"/>
                <a:cs typeface="Shruti" panose="020B0502040204020203" pitchFamily="34" charset="0"/>
              </a:rPr>
              <a:t> June. This will begin again once we return in September.</a:t>
            </a:r>
          </a:p>
          <a:p>
            <a:endParaRPr lang="en-GB" sz="1100" dirty="0">
              <a:latin typeface="Bahnschrift Light SemiCondensed" panose="020B0502040204020203" pitchFamily="34" charset="0"/>
              <a:cs typeface="Shruti" panose="020B0502040204020203" pitchFamily="34" charset="0"/>
            </a:endParaRPr>
          </a:p>
          <a:p>
            <a:r>
              <a:rPr lang="en-GB" sz="1100" b="1" u="sng" dirty="0">
                <a:latin typeface="Bahnschrift Light SemiCondensed" panose="020B0502040204020203" pitchFamily="34" charset="0"/>
                <a:cs typeface="Shruti" panose="020B0502040204020203" pitchFamily="34" charset="0"/>
              </a:rPr>
              <a:t>Breakfast club</a:t>
            </a:r>
            <a:r>
              <a:rPr lang="en-GB" sz="1100" u="sng" dirty="0">
                <a:latin typeface="Bahnschrift Light SemiCondensed" panose="020B0502040204020203" pitchFamily="34" charset="0"/>
                <a:cs typeface="Shruti" panose="020B0502040204020203" pitchFamily="34" charset="0"/>
              </a:rPr>
              <a:t>- </a:t>
            </a:r>
            <a:r>
              <a:rPr lang="en-GB" sz="1100" dirty="0">
                <a:latin typeface="Bahnschrift Light SemiCondensed" panose="020B0502040204020203" pitchFamily="34" charset="0"/>
                <a:cs typeface="Shruti" panose="020B0502040204020203" pitchFamily="34" charset="0"/>
              </a:rPr>
              <a:t>is between 8-8.30am, please arrive by 8.25am latest if breakfast is required.</a:t>
            </a:r>
          </a:p>
          <a:p>
            <a:r>
              <a:rPr lang="en-GB" sz="1100" b="1" u="sng" dirty="0">
                <a:latin typeface="Bahnschrift Light SemiCondensed" panose="020B0502040204020203" pitchFamily="34" charset="0"/>
                <a:cs typeface="Shruti" panose="020B0502040204020203" pitchFamily="34" charset="0"/>
              </a:rPr>
              <a:t>Packed lunches/home snacks</a:t>
            </a:r>
          </a:p>
          <a:p>
            <a:r>
              <a:rPr lang="en-GB" sz="1100" dirty="0">
                <a:latin typeface="Bahnschrift Light SemiCondensed" panose="020B0502040204020203" pitchFamily="34" charset="0"/>
                <a:cs typeface="Shruti" panose="020B0502040204020203" pitchFamily="34" charset="0"/>
              </a:rPr>
              <a:t>Please be aware that we are a nut free environment so please check any food items brought in from home. We also promote healthy eating and therefore sweets and chocolate should be saved for home. Please consider providing a fruit or vegetable alternative.</a:t>
            </a:r>
          </a:p>
          <a:p>
            <a:r>
              <a:rPr lang="en-GB" sz="1100" b="1" u="sng" dirty="0">
                <a:latin typeface="Bahnschrift Light SemiCondensed" panose="020B0502040204020203" pitchFamily="34" charset="0"/>
                <a:cs typeface="Shruti" panose="020B0502040204020203" pitchFamily="34" charset="0"/>
              </a:rPr>
              <a:t>Food Hygiene rating</a:t>
            </a:r>
          </a:p>
          <a:p>
            <a:r>
              <a:rPr lang="en-GB" sz="1100" dirty="0">
                <a:latin typeface="Bahnschrift Light SemiCondensed" panose="020B0502040204020203" pitchFamily="34" charset="0"/>
                <a:cs typeface="Shruti" panose="020B0502040204020203" pitchFamily="34" charset="0"/>
              </a:rPr>
              <a:t>Congratulations to our team for once again achieving a level 5 for our food hygiene rating.</a:t>
            </a:r>
          </a:p>
          <a:p>
            <a:endParaRPr lang="en-GB" sz="1100" b="1" u="sng" dirty="0">
              <a:latin typeface="Bahnschrift Light SemiCondensed" panose="020B0502040204020203" pitchFamily="34" charset="0"/>
              <a:cs typeface="Shruti" panose="020B0502040204020203" pitchFamily="34" charset="0"/>
            </a:endParaRPr>
          </a:p>
          <a:p>
            <a:r>
              <a:rPr lang="en-GB" sz="1100" b="1" u="sng" dirty="0">
                <a:latin typeface="Bahnschrift Light SemiCondensed" panose="020B0502040204020203" pitchFamily="34" charset="0"/>
                <a:cs typeface="Shruti" panose="020B0502040204020203" pitchFamily="34" charset="0"/>
              </a:rPr>
              <a:t>Community wall</a:t>
            </a:r>
          </a:p>
          <a:p>
            <a:r>
              <a:rPr lang="en-GB" sz="1100" dirty="0">
                <a:latin typeface="Bahnschrift Light SemiCondensed" panose="020B0502040204020203" pitchFamily="34" charset="0"/>
                <a:cs typeface="Shruti" panose="020B0502040204020203" pitchFamily="34" charset="0"/>
              </a:rPr>
              <a:t>If you haven’t already, can you send in a family photo to go on our book corner community wall. The children enjoy finding their families and showing their friends</a:t>
            </a:r>
          </a:p>
          <a:p>
            <a:endParaRPr lang="en-GB" sz="1100" dirty="0">
              <a:latin typeface="Bahnschrift Light SemiCondensed" panose="020B0502040204020203" pitchFamily="34" charset="0"/>
              <a:cs typeface="Shruti" panose="020B0502040204020203" pitchFamily="34" charset="0"/>
            </a:endParaRPr>
          </a:p>
          <a:p>
            <a:r>
              <a:rPr lang="en-GB" sz="1100" b="1" u="sng" dirty="0">
                <a:latin typeface="Bahnschrift Light SemiCondensed" panose="020B0502040204020203" pitchFamily="34" charset="0"/>
                <a:cs typeface="Shruti" panose="020B0502040204020203" pitchFamily="34" charset="0"/>
              </a:rPr>
              <a:t>Local Offer</a:t>
            </a:r>
          </a:p>
          <a:p>
            <a:r>
              <a:rPr lang="en-GB" sz="1100" dirty="0">
                <a:latin typeface="Bahnschrift Light SemiCondensed" panose="020B0502040204020203" pitchFamily="34" charset="0"/>
                <a:cs typeface="Shruti" panose="020B0502040204020203" pitchFamily="34" charset="0"/>
              </a:rPr>
              <a:t>Our local offer setting out our provision for children with SEND  is in the process of review and will be available on the website mid-June.</a:t>
            </a:r>
            <a:endParaRPr lang="en-GB" sz="1000" dirty="0">
              <a:latin typeface="Bahnschrift Light SemiCondensed" panose="020B0502040204020203" pitchFamily="34" charset="0"/>
              <a:cs typeface="Shruti" panose="020B0502040204020203" pitchFamily="34" charset="0"/>
            </a:endParaRPr>
          </a:p>
          <a:p>
            <a:endParaRPr lang="en-GB" sz="1050" b="1"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a:p>
            <a:endParaRPr lang="en-GB" sz="1100" b="1" u="sng" dirty="0">
              <a:latin typeface="Bahnschrift Light SemiCondensed" panose="020B0502040204020203" pitchFamily="34" charset="0"/>
              <a:cs typeface="Shruti" panose="020B0502040204020203" pitchFamily="34" charset="0"/>
            </a:endParaRPr>
          </a:p>
        </p:txBody>
      </p:sp>
      <p:sp>
        <p:nvSpPr>
          <p:cNvPr id="12" name="Rectangle 11">
            <a:extLst>
              <a:ext uri="{FF2B5EF4-FFF2-40B4-BE49-F238E27FC236}">
                <a16:creationId xmlns:a16="http://schemas.microsoft.com/office/drawing/2014/main" id="{ECB0F314-0BC2-71CF-3065-DDF3BF019D98}"/>
              </a:ext>
            </a:extLst>
          </p:cNvPr>
          <p:cNvSpPr/>
          <p:nvPr/>
        </p:nvSpPr>
        <p:spPr>
          <a:xfrm>
            <a:off x="245165" y="2717341"/>
            <a:ext cx="6334006" cy="830997"/>
          </a:xfrm>
          <a:prstGeom prst="rect">
            <a:avLst/>
          </a:prstGeom>
        </p:spPr>
        <p:txBody>
          <a:bodyPr wrap="square">
            <a:spAutoFit/>
          </a:bodyPr>
          <a:lstStyle/>
          <a:p>
            <a:pPr algn="ctr"/>
            <a:r>
              <a:rPr lang="en-GB" sz="2400" b="1" u="sng" dirty="0">
                <a:solidFill>
                  <a:schemeClr val="accent1">
                    <a:lumMod val="75000"/>
                  </a:schemeClr>
                </a:solidFill>
                <a:latin typeface="Baguet Script" panose="020B0604020202020204" pitchFamily="2" charset="0"/>
                <a:cs typeface="Shruti" panose="020B0502040204020203" pitchFamily="34" charset="0"/>
              </a:rPr>
              <a:t>The Chelsfield Preschool and Nursery Newsletter</a:t>
            </a:r>
          </a:p>
          <a:p>
            <a:pPr algn="ctr"/>
            <a:r>
              <a:rPr lang="en-GB" sz="2400" b="1" u="sng" dirty="0">
                <a:solidFill>
                  <a:schemeClr val="accent1">
                    <a:lumMod val="75000"/>
                  </a:schemeClr>
                </a:solidFill>
                <a:latin typeface="Baguet Script" panose="020B0604020202020204" pitchFamily="2" charset="0"/>
                <a:cs typeface="Shruti" panose="020B0502040204020203" pitchFamily="34" charset="0"/>
              </a:rPr>
              <a:t>June 2024</a:t>
            </a:r>
          </a:p>
        </p:txBody>
      </p:sp>
    </p:spTree>
    <p:extLst>
      <p:ext uri="{BB962C8B-B14F-4D97-AF65-F5344CB8AC3E}">
        <p14:creationId xmlns:p14="http://schemas.microsoft.com/office/powerpoint/2010/main" val="409842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E89064F-5788-EC1A-4B77-B2FDAC2CE309}"/>
              </a:ext>
            </a:extLst>
          </p:cNvPr>
          <p:cNvSpPr/>
          <p:nvPr/>
        </p:nvSpPr>
        <p:spPr>
          <a:xfrm>
            <a:off x="270186" y="5781040"/>
            <a:ext cx="2767654" cy="33832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 name="Rectangle 3">
            <a:extLst>
              <a:ext uri="{FF2B5EF4-FFF2-40B4-BE49-F238E27FC236}">
                <a16:creationId xmlns:a16="http://schemas.microsoft.com/office/drawing/2014/main" id="{720C4BD0-8C2E-591D-587D-2D7C7A11A6F1}"/>
              </a:ext>
            </a:extLst>
          </p:cNvPr>
          <p:cNvSpPr/>
          <p:nvPr/>
        </p:nvSpPr>
        <p:spPr>
          <a:xfrm>
            <a:off x="188530" y="2087298"/>
            <a:ext cx="2849309" cy="3256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C4EBD5E9-00A9-453E-4873-E1889803B327}"/>
              </a:ext>
            </a:extLst>
          </p:cNvPr>
          <p:cNvSpPr/>
          <p:nvPr/>
        </p:nvSpPr>
        <p:spPr>
          <a:xfrm>
            <a:off x="188530" y="264626"/>
            <a:ext cx="6334006" cy="954107"/>
          </a:xfrm>
          <a:prstGeom prst="rect">
            <a:avLst/>
          </a:prstGeom>
        </p:spPr>
        <p:txBody>
          <a:bodyPr wrap="square">
            <a:spAutoFit/>
          </a:bodyPr>
          <a:lstStyle/>
          <a:p>
            <a:pPr algn="ctr"/>
            <a:r>
              <a:rPr lang="en-GB" sz="2800" b="1" u="sng" dirty="0">
                <a:solidFill>
                  <a:schemeClr val="accent1">
                    <a:lumMod val="75000"/>
                  </a:schemeClr>
                </a:solidFill>
                <a:latin typeface="Baguet Script" panose="020B0604020202020204" pitchFamily="2" charset="0"/>
                <a:cs typeface="Shruti" panose="020B0502040204020203" pitchFamily="34" charset="0"/>
              </a:rPr>
              <a:t>The Chelsfield Preschool and Nursery Newsletter June 2024</a:t>
            </a:r>
          </a:p>
        </p:txBody>
      </p:sp>
      <p:pic>
        <p:nvPicPr>
          <p:cNvPr id="6" name="Picture 5" descr="A blue sign with white text&#10;&#10;Description automatically generated with low confidence">
            <a:extLst>
              <a:ext uri="{FF2B5EF4-FFF2-40B4-BE49-F238E27FC236}">
                <a16:creationId xmlns:a16="http://schemas.microsoft.com/office/drawing/2014/main" id="{9F96894E-46D8-3C42-47CA-6A01A46923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4611" y="2131946"/>
            <a:ext cx="3393203" cy="2100554"/>
          </a:xfrm>
          <a:prstGeom prst="rect">
            <a:avLst/>
          </a:prstGeom>
        </p:spPr>
      </p:pic>
      <p:sp>
        <p:nvSpPr>
          <p:cNvPr id="7" name="Rectangle 6">
            <a:extLst>
              <a:ext uri="{FF2B5EF4-FFF2-40B4-BE49-F238E27FC236}">
                <a16:creationId xmlns:a16="http://schemas.microsoft.com/office/drawing/2014/main" id="{CBCB3BA8-A50D-CDD9-782A-C7BE6BE8E4AA}"/>
              </a:ext>
            </a:extLst>
          </p:cNvPr>
          <p:cNvSpPr/>
          <p:nvPr/>
        </p:nvSpPr>
        <p:spPr>
          <a:xfrm>
            <a:off x="3613980" y="3373143"/>
            <a:ext cx="3244020" cy="292388"/>
          </a:xfrm>
          <a:prstGeom prst="rect">
            <a:avLst/>
          </a:prstGeom>
        </p:spPr>
        <p:txBody>
          <a:bodyPr wrap="square">
            <a:spAutoFit/>
          </a:bodyPr>
          <a:lstStyle/>
          <a:p>
            <a:endParaRPr lang="en-GB" sz="1300" dirty="0">
              <a:latin typeface="Bahnschrift Light SemiCondensed" panose="020B0502040204020203" pitchFamily="34" charset="0"/>
              <a:cs typeface="Shruti" panose="020B0502040204020203" pitchFamily="34" charset="0"/>
            </a:endParaRPr>
          </a:p>
        </p:txBody>
      </p:sp>
      <p:sp>
        <p:nvSpPr>
          <p:cNvPr id="8" name="TextBox 7">
            <a:extLst>
              <a:ext uri="{FF2B5EF4-FFF2-40B4-BE49-F238E27FC236}">
                <a16:creationId xmlns:a16="http://schemas.microsoft.com/office/drawing/2014/main" id="{1D9D0AC0-42D9-C89D-911D-A7DA78A94519}"/>
              </a:ext>
            </a:extLst>
          </p:cNvPr>
          <p:cNvSpPr txBox="1"/>
          <p:nvPr/>
        </p:nvSpPr>
        <p:spPr>
          <a:xfrm>
            <a:off x="270186" y="2155902"/>
            <a:ext cx="2462854" cy="3046988"/>
          </a:xfrm>
          <a:prstGeom prst="rect">
            <a:avLst/>
          </a:prstGeom>
          <a:noFill/>
        </p:spPr>
        <p:txBody>
          <a:bodyPr wrap="square">
            <a:spAutoFit/>
          </a:bodyPr>
          <a:lstStyle/>
          <a:p>
            <a:pPr algn="ctr"/>
            <a:r>
              <a:rPr lang="en-GB" sz="1200" b="1" u="sng" dirty="0">
                <a:latin typeface="Bahnschrift Light SemiCondensed" panose="020B0502040204020203" pitchFamily="34" charset="0"/>
                <a:cs typeface="Shruti" panose="020B0502040204020203" pitchFamily="34" charset="0"/>
              </a:rPr>
              <a:t>Local Family Centres</a:t>
            </a:r>
          </a:p>
          <a:p>
            <a:endParaRPr lang="en-GB" sz="1200" b="1"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Blenheim Children and Family Centre</a:t>
            </a:r>
          </a:p>
          <a:p>
            <a:r>
              <a:rPr lang="en-GB" sz="1200" dirty="0">
                <a:latin typeface="Bahnschrift Light SemiCondensed" panose="020B0502040204020203" pitchFamily="34" charset="0"/>
                <a:cs typeface="Shruti" panose="020B0502040204020203" pitchFamily="34" charset="0"/>
              </a:rPr>
              <a:t>Email –</a:t>
            </a:r>
            <a:r>
              <a:rPr lang="en-GB" sz="1200" dirty="0">
                <a:latin typeface="Bahnschrift Light SemiCondensed" panose="020B0502040204020203" pitchFamily="34" charset="0"/>
                <a:cs typeface="Shruti" panose="020B0502040204020203" pitchFamily="34" charset="0"/>
                <a:hlinkClick r:id="rId3"/>
              </a:rPr>
              <a:t>BLENHEIMCFC@BROMLEY.GOV.UK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01689 831193</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Cotmandene Family Centre</a:t>
            </a:r>
          </a:p>
          <a:p>
            <a:r>
              <a:rPr lang="en-GB" sz="1200" dirty="0">
                <a:latin typeface="Bahnschrift Light SemiCondensed" panose="020B0502040204020203" pitchFamily="34" charset="0"/>
                <a:cs typeface="Shruti" panose="020B0502040204020203" pitchFamily="34" charset="0"/>
              </a:rPr>
              <a:t>Email – </a:t>
            </a:r>
            <a:r>
              <a:rPr lang="en-GB" sz="1200" dirty="0">
                <a:latin typeface="Bahnschrift Light SemiCondensed" panose="020B0502040204020203" pitchFamily="34" charset="0"/>
                <a:cs typeface="Shruti" panose="020B0502040204020203" pitchFamily="34" charset="0"/>
                <a:hlinkClick r:id="rId4"/>
              </a:rPr>
              <a:t>COTMANDENECFC@BROMLEY.GOV.UK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0208 300 2548</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SemiLight SemiConde" panose="020B0502040204020203" pitchFamily="34" charset="0"/>
              </a:rPr>
              <a:t>Children and Family Centres offer a range of services to meet the needs of children under five and support their families. </a:t>
            </a:r>
            <a:endParaRPr lang="en-GB" sz="1200" dirty="0">
              <a:latin typeface="Bahnschrift SemiLight SemiConde" panose="020B0502040204020203" pitchFamily="34" charset="0"/>
              <a:cs typeface="Shruti" panose="020B0502040204020203" pitchFamily="34" charset="0"/>
            </a:endParaRPr>
          </a:p>
        </p:txBody>
      </p:sp>
      <p:sp>
        <p:nvSpPr>
          <p:cNvPr id="9" name="TextBox 8">
            <a:extLst>
              <a:ext uri="{FF2B5EF4-FFF2-40B4-BE49-F238E27FC236}">
                <a16:creationId xmlns:a16="http://schemas.microsoft.com/office/drawing/2014/main" id="{3A81F14B-3CD9-20E2-D870-0495D474F8A6}"/>
              </a:ext>
            </a:extLst>
          </p:cNvPr>
          <p:cNvSpPr txBox="1"/>
          <p:nvPr/>
        </p:nvSpPr>
        <p:spPr>
          <a:xfrm>
            <a:off x="354940" y="5949186"/>
            <a:ext cx="3259040" cy="3046988"/>
          </a:xfrm>
          <a:prstGeom prst="rect">
            <a:avLst/>
          </a:prstGeom>
          <a:noFill/>
        </p:spPr>
        <p:txBody>
          <a:bodyPr wrap="square" rtlCol="0">
            <a:spAutoFit/>
          </a:bodyPr>
          <a:lstStyle/>
          <a:p>
            <a:r>
              <a:rPr lang="en-GB" sz="1200" b="1" u="sng" dirty="0">
                <a:latin typeface="Bahnschrift SemiLight SemiConde" panose="020B0502040204020203" pitchFamily="34" charset="0"/>
              </a:rPr>
              <a:t>Mental Health Support</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NHS - 111</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Samaritans - 116 123</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Mind - </a:t>
            </a:r>
            <a:r>
              <a:rPr lang="en-GB" sz="1200" dirty="0">
                <a:latin typeface="Bahnschrift SemiLight SemiConde" panose="020B0502040204020203" pitchFamily="34" charset="0"/>
                <a:hlinkClick r:id="rId5"/>
              </a:rPr>
              <a:t>www.mind.org.uk</a:t>
            </a:r>
            <a:endParaRPr lang="en-GB" sz="1200" dirty="0">
              <a:latin typeface="Bahnschrift SemiLight SemiConde" panose="020B0502040204020203" pitchFamily="34" charset="0"/>
            </a:endParaRP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Self-Help Ideas</a:t>
            </a:r>
          </a:p>
          <a:p>
            <a:pPr marL="285750" indent="-285750">
              <a:buFont typeface="Wingdings" panose="05000000000000000000" pitchFamily="2" charset="2"/>
              <a:buChar char="ü"/>
            </a:pPr>
            <a:r>
              <a:rPr lang="en-GB" sz="1200" dirty="0">
                <a:latin typeface="Bahnschrift SemiLight SemiConde" panose="020B0502040204020203" pitchFamily="34" charset="0"/>
              </a:rPr>
              <a:t>Maintain a Healthy diet</a:t>
            </a:r>
          </a:p>
          <a:p>
            <a:pPr marL="285750" indent="-285750">
              <a:buFont typeface="Wingdings" panose="05000000000000000000" pitchFamily="2" charset="2"/>
              <a:buChar char="ü"/>
            </a:pPr>
            <a:r>
              <a:rPr lang="en-GB" sz="1200" dirty="0">
                <a:latin typeface="Bahnschrift SemiLight SemiConde" panose="020B0502040204020203" pitchFamily="34" charset="0"/>
              </a:rPr>
              <a:t>Exercise regularly</a:t>
            </a:r>
          </a:p>
          <a:p>
            <a:pPr marL="285750" indent="-285750">
              <a:buFont typeface="Wingdings" panose="05000000000000000000" pitchFamily="2" charset="2"/>
              <a:buChar char="ü"/>
            </a:pPr>
            <a:r>
              <a:rPr lang="en-GB" sz="1200" dirty="0">
                <a:latin typeface="Bahnschrift SemiLight SemiConde" panose="020B0502040204020203" pitchFamily="34" charset="0"/>
              </a:rPr>
              <a:t>Connect with others</a:t>
            </a:r>
          </a:p>
          <a:p>
            <a:pPr marL="285750" indent="-285750">
              <a:buFont typeface="Wingdings" panose="05000000000000000000" pitchFamily="2" charset="2"/>
              <a:buChar char="ü"/>
            </a:pPr>
            <a:r>
              <a:rPr lang="en-GB" sz="1200" dirty="0">
                <a:latin typeface="Bahnschrift SemiLight SemiConde" panose="020B0502040204020203" pitchFamily="34" charset="0"/>
              </a:rPr>
              <a:t>Set goals and challenges</a:t>
            </a:r>
          </a:p>
          <a:p>
            <a:pPr marL="285750" indent="-285750">
              <a:buFont typeface="Wingdings" panose="05000000000000000000" pitchFamily="2" charset="2"/>
              <a:buChar char="ü"/>
            </a:pPr>
            <a:r>
              <a:rPr lang="en-GB" sz="1200" dirty="0">
                <a:latin typeface="Bahnschrift SemiLight SemiConde" panose="020B0502040204020203" pitchFamily="34" charset="0"/>
              </a:rPr>
              <a:t>Take up a Hobby</a:t>
            </a:r>
          </a:p>
          <a:p>
            <a:pPr marL="285750" indent="-285750">
              <a:buFont typeface="Wingdings" panose="05000000000000000000" pitchFamily="2" charset="2"/>
              <a:buChar char="ü"/>
            </a:pPr>
            <a:r>
              <a:rPr lang="en-GB" sz="1200" dirty="0">
                <a:latin typeface="Bahnschrift SemiLight SemiConde" panose="020B0502040204020203" pitchFamily="34" charset="0"/>
              </a:rPr>
              <a:t>Volunteer in the Community</a:t>
            </a:r>
          </a:p>
          <a:p>
            <a:pPr marL="285750" indent="-285750">
              <a:buFont typeface="Wingdings" panose="05000000000000000000" pitchFamily="2" charset="2"/>
              <a:buChar char="ü"/>
            </a:pPr>
            <a:r>
              <a:rPr lang="en-GB" sz="1200" dirty="0">
                <a:latin typeface="Bahnschrift SemiLight SemiConde" panose="020B0502040204020203" pitchFamily="34" charset="0"/>
              </a:rPr>
              <a:t>Avoid unhealthy habits </a:t>
            </a:r>
          </a:p>
        </p:txBody>
      </p:sp>
      <p:sp>
        <p:nvSpPr>
          <p:cNvPr id="10" name="Rectangle 9">
            <a:extLst>
              <a:ext uri="{FF2B5EF4-FFF2-40B4-BE49-F238E27FC236}">
                <a16:creationId xmlns:a16="http://schemas.microsoft.com/office/drawing/2014/main" id="{9B2731D4-FB0D-8868-F1CB-2E5E442122E3}"/>
              </a:ext>
            </a:extLst>
          </p:cNvPr>
          <p:cNvSpPr/>
          <p:nvPr/>
        </p:nvSpPr>
        <p:spPr>
          <a:xfrm>
            <a:off x="2668333" y="4519996"/>
            <a:ext cx="3691464" cy="19327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11" name="TextBox 10">
            <a:extLst>
              <a:ext uri="{FF2B5EF4-FFF2-40B4-BE49-F238E27FC236}">
                <a16:creationId xmlns:a16="http://schemas.microsoft.com/office/drawing/2014/main" id="{3C656AE6-9CC2-3682-6C41-53CA489E4883}"/>
              </a:ext>
            </a:extLst>
          </p:cNvPr>
          <p:cNvSpPr txBox="1"/>
          <p:nvPr/>
        </p:nvSpPr>
        <p:spPr>
          <a:xfrm>
            <a:off x="2733040" y="4597835"/>
            <a:ext cx="3649254" cy="1938992"/>
          </a:xfrm>
          <a:prstGeom prst="rect">
            <a:avLst/>
          </a:prstGeom>
          <a:noFill/>
        </p:spPr>
        <p:txBody>
          <a:bodyPr wrap="square">
            <a:spAutoFit/>
          </a:bodyPr>
          <a:lstStyle/>
          <a:p>
            <a:r>
              <a:rPr lang="en-GB" sz="1200" dirty="0">
                <a:latin typeface="Bahnschrift SemiLight SemiConde" panose="020B0502040204020203" pitchFamily="34" charset="0"/>
              </a:rPr>
              <a:t>The Bromley Children Project and partners continue to ensure that support, activities and services are made available to the local community.</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Social media: for up-to-date information, announcements and much more please visit our social media pages.</a:t>
            </a:r>
          </a:p>
          <a:p>
            <a:r>
              <a:rPr lang="en-GB" sz="1200" dirty="0">
                <a:latin typeface="Bahnschrift SemiLight SemiConde" panose="020B0502040204020203" pitchFamily="34" charset="0"/>
              </a:rPr>
              <a:t>Facebook </a:t>
            </a:r>
            <a:r>
              <a:rPr lang="en-GB" sz="1200" dirty="0">
                <a:latin typeface="Bahnschrift SemiLight SemiConde" panose="020B0502040204020203" pitchFamily="34" charset="0"/>
                <a:hlinkClick r:id="rId6"/>
              </a:rPr>
              <a:t>The Bromley Children Project - Facebook</a:t>
            </a:r>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Instagram </a:t>
            </a:r>
            <a:r>
              <a:rPr lang="en-GB" sz="1200" dirty="0">
                <a:latin typeface="Bahnschrift SemiLight SemiConde" panose="020B0502040204020203" pitchFamily="34" charset="0"/>
                <a:hlinkClick r:id="rId7"/>
              </a:rPr>
              <a:t>The Bromley Children Project – Instagram </a:t>
            </a:r>
            <a:endParaRPr lang="en-GB" sz="1200" dirty="0">
              <a:latin typeface="Bahnschrift SemiLight SemiConde" panose="020B0502040204020203" pitchFamily="34" charset="0"/>
            </a:endParaRPr>
          </a:p>
          <a:p>
            <a:r>
              <a:rPr lang="en-GB" sz="1200" dirty="0" err="1">
                <a:latin typeface="Bahnschrift SemiLight SemiConde" panose="020B0502040204020203" pitchFamily="34" charset="0"/>
              </a:rPr>
              <a:t>Youtube</a:t>
            </a:r>
            <a:r>
              <a:rPr lang="en-GB" sz="1200" dirty="0">
                <a:latin typeface="Bahnschrift SemiLight SemiConde" panose="020B0502040204020203" pitchFamily="34" charset="0"/>
              </a:rPr>
              <a:t>  </a:t>
            </a:r>
            <a:r>
              <a:rPr lang="en-GB" sz="1200" dirty="0">
                <a:latin typeface="Bahnschrift SemiLight SemiConde" panose="020B0502040204020203" pitchFamily="34" charset="0"/>
                <a:hlinkClick r:id="rId8"/>
              </a:rPr>
              <a:t>The Bromley Children Project - Creative Kids</a:t>
            </a:r>
            <a:r>
              <a:rPr lang="en-GB" sz="1200" dirty="0">
                <a:latin typeface="Bahnschrift SemiLight SemiConde" panose="020B0502040204020203" pitchFamily="34" charset="0"/>
              </a:rPr>
              <a:t> </a:t>
            </a:r>
          </a:p>
          <a:p>
            <a:endParaRPr lang="en-GB" sz="1200" dirty="0">
              <a:latin typeface="Bahnschrift SemiLight SemiConde" panose="020B0502040204020203" pitchFamily="34" charset="0"/>
            </a:endParaRPr>
          </a:p>
        </p:txBody>
      </p:sp>
      <p:pic>
        <p:nvPicPr>
          <p:cNvPr id="12" name="Picture 11">
            <a:extLst>
              <a:ext uri="{FF2B5EF4-FFF2-40B4-BE49-F238E27FC236}">
                <a16:creationId xmlns:a16="http://schemas.microsoft.com/office/drawing/2014/main" id="{38557109-0C14-4977-8A5B-870A69622B49}"/>
              </a:ext>
            </a:extLst>
          </p:cNvPr>
          <p:cNvPicPr>
            <a:picLocks noChangeAspect="1"/>
          </p:cNvPicPr>
          <p:nvPr/>
        </p:nvPicPr>
        <p:blipFill rotWithShape="1">
          <a:blip r:embed="rId9"/>
          <a:srcRect r="63162"/>
          <a:stretch/>
        </p:blipFill>
        <p:spPr>
          <a:xfrm>
            <a:off x="3820162" y="6818089"/>
            <a:ext cx="1973622" cy="2781845"/>
          </a:xfrm>
          <a:prstGeom prst="rect">
            <a:avLst/>
          </a:prstGeom>
        </p:spPr>
      </p:pic>
      <p:sp>
        <p:nvSpPr>
          <p:cNvPr id="13" name="TextBox 12">
            <a:extLst>
              <a:ext uri="{FF2B5EF4-FFF2-40B4-BE49-F238E27FC236}">
                <a16:creationId xmlns:a16="http://schemas.microsoft.com/office/drawing/2014/main" id="{9766A540-7271-415A-2B16-4906B5BBD223}"/>
              </a:ext>
            </a:extLst>
          </p:cNvPr>
          <p:cNvSpPr txBox="1"/>
          <p:nvPr/>
        </p:nvSpPr>
        <p:spPr>
          <a:xfrm>
            <a:off x="345202" y="1272821"/>
            <a:ext cx="6167596" cy="646331"/>
          </a:xfrm>
          <a:prstGeom prst="rect">
            <a:avLst/>
          </a:prstGeom>
          <a:noFill/>
        </p:spPr>
        <p:txBody>
          <a:bodyPr wrap="square" rtlCol="0">
            <a:spAutoFit/>
          </a:bodyPr>
          <a:lstStyle/>
          <a:p>
            <a:pPr algn="ctr"/>
            <a:r>
              <a:rPr lang="en-GB" dirty="0"/>
              <a:t>You can contact us on; Phone- 01689853183 </a:t>
            </a:r>
          </a:p>
          <a:p>
            <a:pPr algn="ctr"/>
            <a:r>
              <a:rPr lang="en-GB" dirty="0"/>
              <a:t> Email- Chelsfieldbrom@yahoo.co.uk</a:t>
            </a:r>
          </a:p>
        </p:txBody>
      </p:sp>
    </p:spTree>
    <p:extLst>
      <p:ext uri="{BB962C8B-B14F-4D97-AF65-F5344CB8AC3E}">
        <p14:creationId xmlns:p14="http://schemas.microsoft.com/office/powerpoint/2010/main" val="13257007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8130</TotalTime>
  <Words>664</Words>
  <Application>Microsoft Office PowerPoint</Application>
  <PresentationFormat>A4 Paper (210x297 mm)</PresentationFormat>
  <Paragraphs>96</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Arial Narrow</vt:lpstr>
      <vt:lpstr>Baguet Script</vt:lpstr>
      <vt:lpstr>Bahnschrift Light SemiCondensed</vt:lpstr>
      <vt:lpstr>Bahnschrift SemiLight SemiConde</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Carter</dc:creator>
  <cp:lastModifiedBy>Gary Carter</cp:lastModifiedBy>
  <cp:revision>16</cp:revision>
  <cp:lastPrinted>2024-05-31T13:48:36Z</cp:lastPrinted>
  <dcterms:created xsi:type="dcterms:W3CDTF">2023-07-03T14:25:20Z</dcterms:created>
  <dcterms:modified xsi:type="dcterms:W3CDTF">2024-06-27T12:05:48Z</dcterms:modified>
</cp:coreProperties>
</file>