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899E45-EA55-4CFA-BECF-91D31651D179}" v="4" dt="2024-01-31T14:57:17.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31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0C4870-0D95-4C28-BE3D-9A6BD56606D7}" type="datetimeFigureOut">
              <a:rPr lang="en-GB" smtClean="0"/>
              <a:t>27/06/2024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0C4870-0D95-4C28-BE3D-9A6BD56606D7}" type="datetimeFigureOut">
              <a:rPr lang="en-GB" smtClean="0"/>
              <a:t>27/06/2024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27/06/2024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27/06/2024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channel/UCBIqDIiLdPr0K8IOuEtlIkA" TargetMode="External"/><Relationship Id="rId3" Type="http://schemas.openxmlformats.org/officeDocument/2006/relationships/hyperlink" Target="mailto:BLENHEIMCFC@BROMLEY.GOV.UK" TargetMode="External"/><Relationship Id="rId7" Type="http://schemas.openxmlformats.org/officeDocument/2006/relationships/hyperlink" Target="https://www.instagram.com/p/B-ps7qjpn2G/?igshid=ufxbzvohtka9"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facebook.com/Bromley-Children-Project-2110796529000470/" TargetMode="External"/><Relationship Id="rId5" Type="http://schemas.openxmlformats.org/officeDocument/2006/relationships/hyperlink" Target="http://www.mind.org.uk/" TargetMode="External"/><Relationship Id="rId4" Type="http://schemas.openxmlformats.org/officeDocument/2006/relationships/hyperlink" Target="mailto:COTMANDENECFC@BROMLEY.GOV.UK"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52578" y="1950834"/>
            <a:ext cx="3131332" cy="8579272"/>
          </a:xfrm>
          <a:prstGeom prst="rect">
            <a:avLst/>
          </a:prstGeom>
          <a:noFill/>
        </p:spPr>
        <p:txBody>
          <a:bodyPr wrap="square" rtlCol="0">
            <a:spAutoFit/>
          </a:bodyPr>
          <a:lstStyle/>
          <a:p>
            <a:r>
              <a:rPr lang="en-GB" sz="1100" b="1" dirty="0">
                <a:latin typeface="Bahnschrift Light SemiCondensed" panose="020B0502040204020203" pitchFamily="34" charset="0"/>
                <a:cs typeface="Shruti" panose="020B0502040204020203" pitchFamily="34" charset="0"/>
              </a:rPr>
              <a:t>Happy February, we are hoping that the weather improves this month.</a:t>
            </a:r>
          </a:p>
          <a:p>
            <a:r>
              <a:rPr lang="en-GB" sz="1050" b="1" u="sng" dirty="0">
                <a:latin typeface="Bahnschrift Light SemiCondensed" panose="020B0502040204020203" pitchFamily="34" charset="0"/>
                <a:cs typeface="Shruti" panose="020B0502040204020203" pitchFamily="34" charset="0"/>
              </a:rPr>
              <a:t>February  learning Themes and Celebrations</a:t>
            </a:r>
          </a:p>
          <a:p>
            <a:r>
              <a:rPr lang="en-GB" sz="1050" b="1" dirty="0">
                <a:latin typeface="Bahnschrift Light SemiCondensed" panose="020B0502040204020203" pitchFamily="34" charset="0"/>
                <a:cs typeface="Shruti" panose="020B0502040204020203" pitchFamily="34" charset="0"/>
              </a:rPr>
              <a:t>Our theme for February is Song and Sound.</a:t>
            </a:r>
          </a:p>
          <a:p>
            <a:r>
              <a:rPr lang="en-GB" sz="1050" dirty="0">
                <a:latin typeface="Bahnschrift Light SemiCondensed" panose="020B0502040204020203" pitchFamily="34" charset="0"/>
                <a:cs typeface="Shruti" panose="020B0502040204020203" pitchFamily="34" charset="0"/>
              </a:rPr>
              <a:t>We will be exploring sound and singing favourite songs</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Cooking</a:t>
            </a:r>
            <a:r>
              <a:rPr lang="en-GB" sz="1050" dirty="0">
                <a:latin typeface="Bahnschrift Light SemiCondensed" panose="020B0502040204020203" pitchFamily="34" charset="0"/>
                <a:cs typeface="Shruti" panose="020B0502040204020203" pitchFamily="34" charset="0"/>
              </a:rPr>
              <a:t>-Pancakes, Jam tart hearts and Spring rolls.</a:t>
            </a:r>
          </a:p>
          <a:p>
            <a:r>
              <a:rPr lang="en-GB" sz="1050" dirty="0">
                <a:latin typeface="Bahnschrift Light SemiCondensed" panose="020B0502040204020203" pitchFamily="34" charset="0"/>
                <a:cs typeface="Shruti" panose="020B0502040204020203" pitchFamily="34" charset="0"/>
              </a:rPr>
              <a:t>               </a:t>
            </a:r>
          </a:p>
          <a:p>
            <a:r>
              <a:rPr lang="en-GB" sz="1050" b="1" dirty="0">
                <a:latin typeface="Bahnschrift Light SemiCondensed" panose="020B0502040204020203" pitchFamily="34" charset="0"/>
                <a:cs typeface="Shruti" panose="020B0502040204020203" pitchFamily="34" charset="0"/>
              </a:rPr>
              <a:t>Festival/ Chinese New Year, Pancake Day, Valentines Day, Ash Wednesday</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Growth</a:t>
            </a:r>
            <a:r>
              <a:rPr lang="en-GB" sz="1050" dirty="0">
                <a:latin typeface="Bahnschrift Light SemiCondensed" panose="020B0502040204020203" pitchFamily="34" charset="0"/>
                <a:cs typeface="Shruti" panose="020B0502040204020203" pitchFamily="34" charset="0"/>
              </a:rPr>
              <a:t>- Spring Bulbs/Winter Vegetables</a:t>
            </a:r>
          </a:p>
          <a:p>
            <a:endParaRPr lang="en-GB" sz="1050" b="1" u="sng"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Term dates- February 2024</a:t>
            </a:r>
          </a:p>
          <a:p>
            <a:r>
              <a:rPr lang="en-GB" sz="1050" b="1" u="sng" dirty="0">
                <a:latin typeface="Bahnschrift Light SemiCondensed" panose="020B0502040204020203" pitchFamily="34" charset="0"/>
                <a:cs typeface="Shruti" panose="020B0502040204020203" pitchFamily="34" charset="0"/>
              </a:rPr>
              <a:t>Half term for Pre-School – Monday 12</a:t>
            </a:r>
            <a:r>
              <a:rPr lang="en-GB" sz="1050" b="1" u="sng" baseline="30000" dirty="0">
                <a:latin typeface="Bahnschrift Light SemiCondensed" panose="020B0502040204020203" pitchFamily="34" charset="0"/>
                <a:cs typeface="Shruti" panose="020B0502040204020203" pitchFamily="34" charset="0"/>
              </a:rPr>
              <a:t>th</a:t>
            </a:r>
            <a:r>
              <a:rPr lang="en-GB" sz="1050" b="1" u="sng" dirty="0">
                <a:latin typeface="Bahnschrift Light SemiCondensed" panose="020B0502040204020203" pitchFamily="34" charset="0"/>
                <a:cs typeface="Shruti" panose="020B0502040204020203" pitchFamily="34" charset="0"/>
              </a:rPr>
              <a:t> February –Friday 16</a:t>
            </a:r>
            <a:r>
              <a:rPr lang="en-GB" sz="1050" b="1" u="sng" baseline="30000" dirty="0">
                <a:latin typeface="Bahnschrift Light SemiCondensed" panose="020B0502040204020203" pitchFamily="34" charset="0"/>
                <a:cs typeface="Shruti" panose="020B0502040204020203" pitchFamily="34" charset="0"/>
              </a:rPr>
              <a:t>th</a:t>
            </a:r>
            <a:r>
              <a:rPr lang="en-GB" sz="1050" b="1" u="sng" dirty="0">
                <a:latin typeface="Bahnschrift Light SemiCondensed" panose="020B0502040204020203" pitchFamily="34" charset="0"/>
                <a:cs typeface="Shruti" panose="020B0502040204020203" pitchFamily="34" charset="0"/>
              </a:rPr>
              <a:t> February </a:t>
            </a:r>
          </a:p>
          <a:p>
            <a:r>
              <a:rPr lang="en-GB" sz="1050" b="1" u="sng" dirty="0">
                <a:latin typeface="Bahnschrift Light SemiCondensed" panose="020B0502040204020203" pitchFamily="34" charset="0"/>
                <a:cs typeface="Shruti" panose="020B0502040204020203" pitchFamily="34" charset="0"/>
              </a:rPr>
              <a:t>Restart of Term for Pre-School Monday 19</a:t>
            </a:r>
            <a:r>
              <a:rPr lang="en-GB" sz="1050" b="1" u="sng" baseline="30000" dirty="0">
                <a:latin typeface="Bahnschrift Light SemiCondensed" panose="020B0502040204020203" pitchFamily="34" charset="0"/>
                <a:cs typeface="Shruti" panose="020B0502040204020203" pitchFamily="34" charset="0"/>
              </a:rPr>
              <a:t>th</a:t>
            </a:r>
            <a:r>
              <a:rPr lang="en-GB" sz="1050" b="1" u="sng" dirty="0">
                <a:latin typeface="Bahnschrift Light SemiCondensed" panose="020B0502040204020203" pitchFamily="34" charset="0"/>
                <a:cs typeface="Shruti" panose="020B0502040204020203" pitchFamily="34" charset="0"/>
              </a:rPr>
              <a:t> February until Thursday 28</a:t>
            </a:r>
            <a:r>
              <a:rPr lang="en-GB" sz="1050" b="1" u="sng" baseline="30000" dirty="0">
                <a:latin typeface="Bahnschrift Light SemiCondensed" panose="020B0502040204020203" pitchFamily="34" charset="0"/>
                <a:cs typeface="Shruti" panose="020B0502040204020203" pitchFamily="34" charset="0"/>
              </a:rPr>
              <a:t>th</a:t>
            </a:r>
            <a:r>
              <a:rPr lang="en-GB" sz="1050" b="1" u="sng" dirty="0">
                <a:latin typeface="Bahnschrift Light SemiCondensed" panose="020B0502040204020203" pitchFamily="34" charset="0"/>
                <a:cs typeface="Shruti" panose="020B0502040204020203" pitchFamily="34" charset="0"/>
              </a:rPr>
              <a:t> March </a:t>
            </a:r>
          </a:p>
          <a:p>
            <a:r>
              <a:rPr lang="en-GB" sz="1050" b="1" u="sng" dirty="0">
                <a:latin typeface="Bahnschrift Light SemiCondensed" panose="020B0502040204020203" pitchFamily="34" charset="0"/>
                <a:cs typeface="Shruti" panose="020B0502040204020203" pitchFamily="34" charset="0"/>
              </a:rPr>
              <a:t>Nursery closed for All children – Good Friday 29</a:t>
            </a:r>
            <a:r>
              <a:rPr lang="en-GB" sz="1050" b="1" u="sng" baseline="30000" dirty="0">
                <a:latin typeface="Bahnschrift Light SemiCondensed" panose="020B0502040204020203" pitchFamily="34" charset="0"/>
                <a:cs typeface="Shruti" panose="020B0502040204020203" pitchFamily="34" charset="0"/>
              </a:rPr>
              <a:t>th</a:t>
            </a:r>
            <a:r>
              <a:rPr lang="en-GB" sz="1050" b="1" u="sng" dirty="0">
                <a:latin typeface="Bahnschrift Light SemiCondensed" panose="020B0502040204020203" pitchFamily="34" charset="0"/>
                <a:cs typeface="Shruti" panose="020B0502040204020203" pitchFamily="34" charset="0"/>
              </a:rPr>
              <a:t> March </a:t>
            </a:r>
          </a:p>
          <a:p>
            <a:r>
              <a:rPr lang="en-GB" sz="1050" b="1" u="sng" dirty="0">
                <a:latin typeface="Bahnschrift Light SemiCondensed" panose="020B0502040204020203" pitchFamily="34" charset="0"/>
                <a:cs typeface="Shruti" panose="020B0502040204020203" pitchFamily="34" charset="0"/>
              </a:rPr>
              <a:t>Easter Monday 1</a:t>
            </a:r>
            <a:r>
              <a:rPr lang="en-GB" sz="1050" b="1" u="sng" baseline="30000" dirty="0">
                <a:latin typeface="Bahnschrift Light SemiCondensed" panose="020B0502040204020203" pitchFamily="34" charset="0"/>
                <a:cs typeface="Shruti" panose="020B0502040204020203" pitchFamily="34" charset="0"/>
              </a:rPr>
              <a:t>st</a:t>
            </a:r>
            <a:r>
              <a:rPr lang="en-GB" sz="1050" b="1" u="sng" dirty="0">
                <a:latin typeface="Bahnschrift Light SemiCondensed" panose="020B0502040204020203" pitchFamily="34" charset="0"/>
                <a:cs typeface="Shruti" panose="020B0502040204020203" pitchFamily="34" charset="0"/>
              </a:rPr>
              <a:t> April </a:t>
            </a:r>
          </a:p>
          <a:p>
            <a:endParaRPr lang="en-GB" sz="1050" b="1" u="sng"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If  you wish for your child to attend during the Half term week, please Email into the Nursery/Preschool as soon as possible. Please be aware, funding covers term time only</a:t>
            </a:r>
          </a:p>
          <a:p>
            <a:r>
              <a:rPr lang="en-GB" sz="1050" b="1" u="sng" dirty="0">
                <a:latin typeface="Bahnschrift Light SemiCondensed" panose="020B0502040204020203" pitchFamily="34" charset="0"/>
                <a:cs typeface="Shruti" panose="020B0502040204020203" pitchFamily="34" charset="0"/>
              </a:rPr>
              <a:t>Progress Reports</a:t>
            </a:r>
          </a:p>
          <a:p>
            <a:r>
              <a:rPr lang="en-GB" sz="1050" dirty="0">
                <a:latin typeface="Bahnschrift Light SemiCondensed" panose="020B0502040204020203" pitchFamily="34" charset="0"/>
                <a:cs typeface="Shruti" panose="020B0502040204020203" pitchFamily="34" charset="0"/>
              </a:rPr>
              <a:t>You will shortly be receiving your Childs progress report, which you will be able to discuss with their Keyperson at parents evening</a:t>
            </a:r>
          </a:p>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Parents evening</a:t>
            </a:r>
          </a:p>
          <a:p>
            <a:r>
              <a:rPr lang="en-GB" sz="1050" dirty="0">
                <a:latin typeface="Bahnschrift Light SemiCondensed" panose="020B0502040204020203" pitchFamily="34" charset="0"/>
                <a:cs typeface="Shruti" panose="020B0502040204020203" pitchFamily="34" charset="0"/>
              </a:rPr>
              <a:t>Parents evening will be 22</a:t>
            </a:r>
            <a:r>
              <a:rPr lang="en-GB" sz="1050" baseline="30000" dirty="0">
                <a:latin typeface="Bahnschrift Light SemiCondensed" panose="020B0502040204020203" pitchFamily="34" charset="0"/>
                <a:cs typeface="Shruti" panose="020B0502040204020203" pitchFamily="34" charset="0"/>
              </a:rPr>
              <a:t>nd</a:t>
            </a:r>
            <a:r>
              <a:rPr lang="en-GB" sz="1050" dirty="0">
                <a:latin typeface="Bahnschrift Light SemiCondensed" panose="020B0502040204020203" pitchFamily="34" charset="0"/>
                <a:cs typeface="Shruti" panose="020B0502040204020203" pitchFamily="34" charset="0"/>
              </a:rPr>
              <a:t> February 2024 between the hours of 5pm and 7pm. You do not need to book an appointment. Please come along and look through your child's journal and have a chat with their designated Keyperson. If you are unable to attend, please have a chat with any member of the team to arrange an alternative day that is suitable for you.</a:t>
            </a:r>
            <a:endParaRPr lang="en-GB" sz="1050" b="1"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Scooter Afternoons </a:t>
            </a:r>
          </a:p>
          <a:p>
            <a:r>
              <a:rPr lang="en-GB" sz="1050" dirty="0">
                <a:latin typeface="Bahnschrift Light SemiCondensed" panose="020B0502040204020203" pitchFamily="34" charset="0"/>
                <a:cs typeface="Shruti" panose="020B0502040204020203" pitchFamily="34" charset="0"/>
              </a:rPr>
              <a:t>Nursery children can bring their scooters in on a  Wednesday and Friday for afternoon scooter play .</a:t>
            </a:r>
          </a:p>
          <a:p>
            <a:r>
              <a:rPr lang="en-GB" sz="1050" b="1" dirty="0">
                <a:latin typeface="Bahnschrift Light SemiCondensed" panose="020B0502040204020203" pitchFamily="34" charset="0"/>
                <a:cs typeface="Shruti" panose="020B0502040204020203" pitchFamily="34" charset="0"/>
              </a:rPr>
              <a:t> </a:t>
            </a:r>
          </a:p>
          <a:p>
            <a:r>
              <a:rPr lang="en-GB" sz="1050" b="1" u="sng" dirty="0">
                <a:latin typeface="Bahnschrift Light SemiCondensed" panose="020B0502040204020203" pitchFamily="34" charset="0"/>
                <a:cs typeface="Shruti" panose="020B0502040204020203" pitchFamily="34" charset="0"/>
              </a:rPr>
              <a:t>Winter Bugs </a:t>
            </a:r>
          </a:p>
          <a:p>
            <a:r>
              <a:rPr lang="en-GB" sz="1050" b="1"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If your child has Sickness or Diarrhea please ensure they don’t return to Nursery until 48 hours after the last bout of Sickness or Diarrhea , this will reduce the risk of infections spreading to other children and the staff .</a:t>
            </a:r>
          </a:p>
          <a:p>
            <a:endParaRPr lang="en-GB" sz="1100" b="1" u="sng"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200" b="1"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29000" y="2078182"/>
            <a:ext cx="0" cy="7605210"/>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16500" y="1689224"/>
            <a:ext cx="3131332" cy="8840882"/>
          </a:xfrm>
          <a:prstGeom prst="rect">
            <a:avLst/>
          </a:prstGeom>
          <a:noFill/>
        </p:spPr>
        <p:txBody>
          <a:bodyPr wrap="square" rtlCol="0">
            <a:spAutoFit/>
          </a:bodyPr>
          <a:lstStyle/>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Gentle Reminders</a:t>
            </a:r>
          </a:p>
          <a:p>
            <a:r>
              <a:rPr lang="en-GB" sz="1050" dirty="0">
                <a:latin typeface="Bahnschrift Light SemiCondensed" panose="020B0502040204020203" pitchFamily="34" charset="0"/>
                <a:cs typeface="Shruti" panose="020B0502040204020203" pitchFamily="34" charset="0"/>
              </a:rPr>
              <a:t>Please do not use the </a:t>
            </a:r>
            <a:r>
              <a:rPr lang="en-GB" sz="1050" b="1" dirty="0">
                <a:latin typeface="Bahnschrift Light SemiCondensed" panose="020B0502040204020203" pitchFamily="34" charset="0"/>
                <a:cs typeface="Shruti" panose="020B0502040204020203" pitchFamily="34" charset="0"/>
              </a:rPr>
              <a:t>carpark</a:t>
            </a:r>
            <a:r>
              <a:rPr lang="en-GB" sz="1050" dirty="0">
                <a:latin typeface="Bahnschrift Light SemiCondensed" panose="020B0502040204020203" pitchFamily="34" charset="0"/>
                <a:cs typeface="Shruti" panose="020B0502040204020203" pitchFamily="34" charset="0"/>
              </a:rPr>
              <a:t> between the hours of 9am-3pm. Please ensure your children do not use this area to play once vacating the setting.</a:t>
            </a:r>
          </a:p>
          <a:p>
            <a:br>
              <a:rPr lang="en-GB" sz="1050" b="1" dirty="0">
                <a:latin typeface="Bahnschrift Light SemiCondensed" panose="020B0502040204020203" pitchFamily="34" charset="0"/>
                <a:cs typeface="Shruti" panose="020B0502040204020203" pitchFamily="34" charset="0"/>
              </a:rPr>
            </a:br>
            <a:r>
              <a:rPr lang="en-GB" sz="1050" b="1" u="sng" dirty="0">
                <a:latin typeface="Bahnschrift Light SemiCondensed" panose="020B0502040204020203" pitchFamily="34" charset="0"/>
                <a:cs typeface="Shruti" panose="020B0502040204020203" pitchFamily="34" charset="0"/>
              </a:rPr>
              <a:t>Childrens bags- </a:t>
            </a:r>
            <a:r>
              <a:rPr lang="en-GB" sz="1050" dirty="0">
                <a:latin typeface="Bahnschrift Light SemiCondensed" panose="020B0502040204020203" pitchFamily="34" charset="0"/>
                <a:cs typeface="Shruti" panose="020B0502040204020203" pitchFamily="34" charset="0"/>
              </a:rPr>
              <a:t>Please provide a spare change of clothes, nappies and wipes if required and check bags regularly for restocking .  Please ensure nappies are supplied daily. A named water bottle is needed daily , some water bottles have shown signs of mould – please ensure all parts of the bottles are thoroughly cleaned and bottles replaced if parts deteriorate .</a:t>
            </a:r>
          </a:p>
          <a:p>
            <a:r>
              <a:rPr lang="en-GB" sz="1050" dirty="0">
                <a:latin typeface="Bahnschrift Light SemiCondensed" panose="020B0502040204020203" pitchFamily="34" charset="0"/>
                <a:cs typeface="Shruti" panose="020B0502040204020203" pitchFamily="34" charset="0"/>
              </a:rPr>
              <a:t>Please bring your child's winter coat and wellie boots, remember to bring a change of footwear as wellies cannot be worn in the Nursery.</a:t>
            </a:r>
          </a:p>
          <a:p>
            <a:r>
              <a:rPr lang="en-GB" sz="1050" b="1" dirty="0">
                <a:latin typeface="Bahnschrift Light SemiCondensed" panose="020B0502040204020203" pitchFamily="34" charset="0"/>
                <a:cs typeface="Shruti" panose="020B0502040204020203" pitchFamily="34" charset="0"/>
              </a:rPr>
              <a:t>Medicine</a:t>
            </a:r>
            <a:r>
              <a:rPr lang="en-GB" sz="1050" dirty="0">
                <a:latin typeface="Bahnschrift Light SemiCondensed" panose="020B0502040204020203" pitchFamily="34" charset="0"/>
                <a:cs typeface="Shruti" panose="020B0502040204020203" pitchFamily="34" charset="0"/>
              </a:rPr>
              <a:t>- Any Medicine needs to be handed to a member of the team. Please do not leave this in your child's bag.</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Dress code - No skinny jeans/jeggings, dresses or lace up shoes</a:t>
            </a:r>
          </a:p>
          <a:p>
            <a:r>
              <a:rPr lang="en-GB" sz="1050" b="1" dirty="0">
                <a:latin typeface="Bahnschrift Light SemiCondensed" panose="020B0502040204020203" pitchFamily="34" charset="0"/>
                <a:cs typeface="Shruti" panose="020B0502040204020203" pitchFamily="34" charset="0"/>
              </a:rPr>
              <a:t>Book bags </a:t>
            </a:r>
            <a:r>
              <a:rPr lang="en-GB" sz="1050" dirty="0">
                <a:latin typeface="Bahnschrift Light SemiCondensed" panose="020B0502040204020203" pitchFamily="34" charset="0"/>
                <a:cs typeface="Shruti" panose="020B0502040204020203" pitchFamily="34" charset="0"/>
              </a:rPr>
              <a:t>need to be returned on a weekly basis every Wednesday. Please ensure we are able to change your child's reading book to enable them to benefit from reading time at home.</a:t>
            </a:r>
          </a:p>
          <a:p>
            <a:endParaRPr lang="en-GB" sz="1050" b="1"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Breakfast club</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is between 8-8.30am, please arrive by 8.25am latest if breakfast is required.</a:t>
            </a:r>
          </a:p>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Lateness and absence-</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Please be aware you will be charged if your child is absent, or parents are late when collecting their child. Please remember to inform us as early as possible if your child will not be attending. If your child arrives later than 9.30am, they will not be included in our daily lunch list, and a packed lunch box will need to be supplied.</a:t>
            </a:r>
          </a:p>
          <a:p>
            <a:r>
              <a:rPr lang="en-GB" sz="1050" dirty="0">
                <a:latin typeface="Bahnschrift Light SemiCondensed" panose="020B0502040204020203" pitchFamily="34" charset="0"/>
                <a:cs typeface="Shruti" panose="020B0502040204020203" pitchFamily="34" charset="0"/>
              </a:rPr>
              <a:t>Punctuality is important to prepare your child for school attendance.</a:t>
            </a:r>
          </a:p>
          <a:p>
            <a:r>
              <a:rPr lang="en-GB" sz="1050" dirty="0">
                <a:latin typeface="Bahnschrift Light SemiCondensed" panose="020B0502040204020203" pitchFamily="34" charset="0"/>
                <a:cs typeface="Shruti" panose="020B0502040204020203" pitchFamily="34" charset="0"/>
              </a:rPr>
              <a:t>If you are late in the evening, please ring to let us know in advance.</a:t>
            </a:r>
          </a:p>
          <a:p>
            <a:r>
              <a:rPr lang="en-GB" sz="1050" b="1" u="sng" dirty="0">
                <a:latin typeface="Bahnschrift Light SemiCondensed" panose="020B0502040204020203" pitchFamily="34" charset="0"/>
                <a:cs typeface="Shruti" panose="020B0502040204020203" pitchFamily="34" charset="0"/>
              </a:rPr>
              <a:t>Flu Vaccine </a:t>
            </a:r>
          </a:p>
          <a:p>
            <a:r>
              <a:rPr lang="en-GB" sz="1050" dirty="0">
                <a:latin typeface="Bahnschrift Light SemiCondensed" panose="020B0502040204020203" pitchFamily="34" charset="0"/>
                <a:cs typeface="Shruti" panose="020B0502040204020203" pitchFamily="34" charset="0"/>
              </a:rPr>
              <a:t>This year’s Flu Vaccination programme is underway.</a:t>
            </a:r>
          </a:p>
          <a:p>
            <a:r>
              <a:rPr lang="en-GB" sz="1050" dirty="0">
                <a:latin typeface="Bahnschrift Light SemiCondensed" panose="020B0502040204020203" pitchFamily="34" charset="0"/>
                <a:cs typeface="Shruti" panose="020B0502040204020203" pitchFamily="34" charset="0"/>
              </a:rPr>
              <a:t>Children aged 2 and 3 years old are eligible for a free flu vaccine – given as a nasal spray .</a:t>
            </a:r>
          </a:p>
          <a:p>
            <a:r>
              <a:rPr lang="en-GB" sz="1050" dirty="0">
                <a:latin typeface="Bahnschrift Light SemiCondensed" panose="020B0502040204020203" pitchFamily="34" charset="0"/>
                <a:cs typeface="Shruti" panose="020B0502040204020203" pitchFamily="34" charset="0"/>
              </a:rPr>
              <a:t>Please contact your GP to book .</a:t>
            </a:r>
          </a:p>
          <a:p>
            <a:r>
              <a:rPr lang="en-GB" sz="1050" b="1" dirty="0">
                <a:latin typeface="Bahnschrift Light SemiCondensed" panose="020B0502040204020203" pitchFamily="34" charset="0"/>
                <a:cs typeface="Shruti" panose="020B0502040204020203" pitchFamily="34" charset="0"/>
              </a:rPr>
              <a:t>Please ensure all Immunisations for your child are up to date</a:t>
            </a:r>
            <a:r>
              <a:rPr lang="en-GB" sz="1050" dirty="0">
                <a:latin typeface="Bahnschrift Light SemiCondensed" panose="020B0502040204020203" pitchFamily="34" charset="0"/>
                <a:cs typeface="Shruti" panose="020B0502040204020203" pitchFamily="34" charset="0"/>
              </a:rPr>
              <a:t>. If you require any further information, please speak to Management.</a:t>
            </a:r>
          </a:p>
          <a:p>
            <a:endParaRPr lang="en-GB" sz="11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100" b="1" u="sng" dirty="0">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152578" y="1108685"/>
            <a:ext cx="6334006" cy="830997"/>
          </a:xfrm>
          <a:prstGeom prst="rect">
            <a:avLst/>
          </a:prstGeom>
        </p:spPr>
        <p:txBody>
          <a:bodyPr wrap="square">
            <a:spAutoFit/>
          </a:bodyPr>
          <a:lstStyle/>
          <a:p>
            <a:pPr algn="ctr"/>
            <a:r>
              <a:rPr lang="en-GB" sz="2400" b="1" u="sng" dirty="0">
                <a:solidFill>
                  <a:schemeClr val="accent4">
                    <a:lumMod val="75000"/>
                  </a:schemeClr>
                </a:solidFill>
                <a:latin typeface="Baguet Script" panose="020B0604020202020204" pitchFamily="2" charset="0"/>
                <a:cs typeface="Shruti" panose="020B0502040204020203" pitchFamily="34" charset="0"/>
              </a:rPr>
              <a:t>The Chelsfield Preschool and Nursery Newsletter February 2024</a:t>
            </a:r>
          </a:p>
        </p:txBody>
      </p:sp>
      <p:pic>
        <p:nvPicPr>
          <p:cNvPr id="3" name="Picture 2">
            <a:extLst>
              <a:ext uri="{FF2B5EF4-FFF2-40B4-BE49-F238E27FC236}">
                <a16:creationId xmlns:a16="http://schemas.microsoft.com/office/drawing/2014/main" id="{7723CA7D-82F9-8437-04B8-1D23F9A797A4}"/>
              </a:ext>
            </a:extLst>
          </p:cNvPr>
          <p:cNvPicPr>
            <a:picLocks noChangeAspect="1"/>
          </p:cNvPicPr>
          <p:nvPr/>
        </p:nvPicPr>
        <p:blipFill rotWithShape="1">
          <a:blip r:embed="rId2"/>
          <a:srcRect t="9744" b="7741"/>
          <a:stretch/>
        </p:blipFill>
        <p:spPr>
          <a:xfrm>
            <a:off x="0" y="-110872"/>
            <a:ext cx="6858000" cy="1219557"/>
          </a:xfrm>
          <a:prstGeom prst="rect">
            <a:avLst/>
          </a:prstGeom>
        </p:spPr>
      </p:pic>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264626"/>
            <a:ext cx="6334006" cy="954107"/>
          </a:xfrm>
          <a:prstGeom prst="rect">
            <a:avLst/>
          </a:prstGeom>
        </p:spPr>
        <p:txBody>
          <a:bodyPr wrap="square">
            <a:spAutoFit/>
          </a:bodyPr>
          <a:lstStyle/>
          <a:p>
            <a:pPr algn="ctr"/>
            <a:r>
              <a:rPr lang="en-GB" sz="2800" b="1" u="sng" dirty="0">
                <a:latin typeface="Baguet Script" panose="020B0604020202020204" pitchFamily="2" charset="0"/>
                <a:cs typeface="Shruti" panose="020B0502040204020203" pitchFamily="34" charset="0"/>
              </a:rPr>
              <a:t>The Chelsfield Preschool and Nursery Newsletter January 2024</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3"/>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4"/>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3A81F14B-3CD9-20E2-D870-0495D474F8A6}"/>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5"/>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9B2731D4-FB0D-8868-F1CB-2E5E442122E3}"/>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3C656AE6-9CC2-3682-6C41-53CA489E4883}"/>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6"/>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7"/>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8"/>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8557109-0C14-4977-8A5B-870A69622B49}"/>
              </a:ext>
            </a:extLst>
          </p:cNvPr>
          <p:cNvPicPr>
            <a:picLocks noChangeAspect="1"/>
          </p:cNvPicPr>
          <p:nvPr/>
        </p:nvPicPr>
        <p:blipFill rotWithShape="1">
          <a:blip r:embed="rId9"/>
          <a:srcRect r="63162"/>
          <a:stretch/>
        </p:blipFill>
        <p:spPr>
          <a:xfrm>
            <a:off x="3820162" y="6818089"/>
            <a:ext cx="1973622" cy="2781845"/>
          </a:xfrm>
          <a:prstGeom prst="rect">
            <a:avLst/>
          </a:prstGeom>
        </p:spPr>
      </p:pic>
      <p:sp>
        <p:nvSpPr>
          <p:cNvPr id="13" name="TextBox 12">
            <a:extLst>
              <a:ext uri="{FF2B5EF4-FFF2-40B4-BE49-F238E27FC236}">
                <a16:creationId xmlns:a16="http://schemas.microsoft.com/office/drawing/2014/main" id="{9766A540-7271-415A-2B16-4906B5BBD223}"/>
              </a:ext>
            </a:extLst>
          </p:cNvPr>
          <p:cNvSpPr txBox="1"/>
          <p:nvPr/>
        </p:nvSpPr>
        <p:spPr>
          <a:xfrm>
            <a:off x="345202" y="1272821"/>
            <a:ext cx="6167596" cy="646331"/>
          </a:xfrm>
          <a:prstGeom prst="rect">
            <a:avLst/>
          </a:prstGeom>
          <a:noFill/>
        </p:spPr>
        <p:txBody>
          <a:bodyPr wrap="square" rtlCol="0">
            <a:spAutoFit/>
          </a:bodyPr>
          <a:lstStyle/>
          <a:p>
            <a:pPr algn="ctr"/>
            <a:r>
              <a:rPr lang="en-GB" dirty="0"/>
              <a:t>You can contact us on; Phone- 01689853183 </a:t>
            </a:r>
          </a:p>
          <a:p>
            <a:pPr algn="ctr"/>
            <a:r>
              <a:rPr lang="en-GB" dirty="0"/>
              <a:t> Email- Chelsfieldbrom@yahoo.co.uk</a:t>
            </a:r>
          </a:p>
        </p:txBody>
      </p:sp>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446</TotalTime>
  <Words>877</Words>
  <Application>Microsoft Office PowerPoint</Application>
  <PresentationFormat>A4 Paper (210x297 mm)</PresentationFormat>
  <Paragraphs>93</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Arial Narrow</vt:lpstr>
      <vt:lpstr>Baguet Script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13</cp:revision>
  <cp:lastPrinted>2024-01-31T15:16:14Z</cp:lastPrinted>
  <dcterms:created xsi:type="dcterms:W3CDTF">2023-07-03T14:25:20Z</dcterms:created>
  <dcterms:modified xsi:type="dcterms:W3CDTF">2024-06-27T11:57:34Z</dcterms:modified>
</cp:coreProperties>
</file>