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9" d="100"/>
          <a:sy n="79" d="100"/>
        </p:scale>
        <p:origin x="314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C0C4870-0D95-4C28-BE3D-9A6BD56606D7}" type="datetimeFigureOut">
              <a:rPr lang="en-GB" smtClean="0"/>
              <a:t>01/12/2023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3179989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0C4870-0D95-4C28-BE3D-9A6BD56606D7}" type="datetimeFigureOut">
              <a:rPr lang="en-GB" smtClean="0"/>
              <a:t>01/12/2023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56402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0C4870-0D95-4C28-BE3D-9A6BD56606D7}" type="datetimeFigureOut">
              <a:rPr lang="en-GB" smtClean="0"/>
              <a:t>01/12/2023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2829124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0C4870-0D95-4C28-BE3D-9A6BD56606D7}" type="datetimeFigureOut">
              <a:rPr lang="en-GB" smtClean="0"/>
              <a:t>01/12/2023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4043068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0C4870-0D95-4C28-BE3D-9A6BD56606D7}" type="datetimeFigureOut">
              <a:rPr lang="en-GB" smtClean="0"/>
              <a:t>01/12/2023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4044112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C0C4870-0D95-4C28-BE3D-9A6BD56606D7}" type="datetimeFigureOut">
              <a:rPr lang="en-GB" smtClean="0"/>
              <a:t>01/12/2023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656679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C0C4870-0D95-4C28-BE3D-9A6BD56606D7}" type="datetimeFigureOut">
              <a:rPr lang="en-GB" smtClean="0"/>
              <a:t>01/12/2023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328622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0C4870-0D95-4C28-BE3D-9A6BD56606D7}" type="datetimeFigureOut">
              <a:rPr lang="en-GB" smtClean="0"/>
              <a:t>01/12/2023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303277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0C4870-0D95-4C28-BE3D-9A6BD56606D7}" type="datetimeFigureOut">
              <a:rPr lang="en-GB" smtClean="0"/>
              <a:t>01/12/2023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3774477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C0C4870-0D95-4C28-BE3D-9A6BD56606D7}" type="datetimeFigureOut">
              <a:rPr lang="en-GB" smtClean="0"/>
              <a:t>01/12/2023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465756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C0C4870-0D95-4C28-BE3D-9A6BD56606D7}" type="datetimeFigureOut">
              <a:rPr lang="en-GB" smtClean="0"/>
              <a:t>01/12/2023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2277002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C0C4870-0D95-4C28-BE3D-9A6BD56606D7}" type="datetimeFigureOut">
              <a:rPr lang="en-GB" smtClean="0"/>
              <a:t>01/12/2023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83DD939-4B74-4818-A7FF-EEDDB94C25E2}" type="slidenum">
              <a:rPr lang="en-GB" smtClean="0"/>
              <a:t>‹#›</a:t>
            </a:fld>
            <a:endParaRPr lang="en-GB"/>
          </a:p>
        </p:txBody>
      </p:sp>
    </p:spTree>
    <p:extLst>
      <p:ext uri="{BB962C8B-B14F-4D97-AF65-F5344CB8AC3E}">
        <p14:creationId xmlns:p14="http://schemas.microsoft.com/office/powerpoint/2010/main" val="38086399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helsfieldbrom@yahoo.co.uk"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youtube.com/channel/UCBIqDIiLdPr0K8IOuEtlIkA" TargetMode="External"/><Relationship Id="rId3" Type="http://schemas.openxmlformats.org/officeDocument/2006/relationships/hyperlink" Target="mailto:BLENHEIMCFC@BROMLEY.GOV.UK" TargetMode="External"/><Relationship Id="rId7" Type="http://schemas.openxmlformats.org/officeDocument/2006/relationships/hyperlink" Target="https://www.instagram.com/p/B-ps7qjpn2G/?igshid=ufxbzvohtka9" TargetMode="Externa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hyperlink" Target="https://www.facebook.com/Bromley-Children-Project-2110796529000470/" TargetMode="External"/><Relationship Id="rId5" Type="http://schemas.openxmlformats.org/officeDocument/2006/relationships/hyperlink" Target="http://www.mind.org.uk/" TargetMode="External"/><Relationship Id="rId4" Type="http://schemas.openxmlformats.org/officeDocument/2006/relationships/hyperlink" Target="mailto:COTMANDENECFC@BROMLEY.GOV.UK" TargetMode="External"/><Relationship Id="rId9"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B198232-E1AC-D45A-042D-C0FBF3082752}"/>
              </a:ext>
            </a:extLst>
          </p:cNvPr>
          <p:cNvPicPr>
            <a:picLocks noChangeAspect="1"/>
          </p:cNvPicPr>
          <p:nvPr/>
        </p:nvPicPr>
        <p:blipFill rotWithShape="1">
          <a:blip r:embed="rId2"/>
          <a:srcRect b="14194"/>
          <a:stretch/>
        </p:blipFill>
        <p:spPr>
          <a:xfrm>
            <a:off x="9640" y="-10001"/>
            <a:ext cx="6858000" cy="1886891"/>
          </a:xfrm>
          <a:prstGeom prst="rect">
            <a:avLst/>
          </a:prstGeom>
        </p:spPr>
      </p:pic>
      <p:sp>
        <p:nvSpPr>
          <p:cNvPr id="4" name="Rectangle 3">
            <a:extLst>
              <a:ext uri="{FF2B5EF4-FFF2-40B4-BE49-F238E27FC236}">
                <a16:creationId xmlns:a16="http://schemas.microsoft.com/office/drawing/2014/main" id="{D796AF8B-9D1B-1872-0606-24A851590700}"/>
              </a:ext>
            </a:extLst>
          </p:cNvPr>
          <p:cNvSpPr/>
          <p:nvPr/>
        </p:nvSpPr>
        <p:spPr>
          <a:xfrm>
            <a:off x="3613980" y="9178655"/>
            <a:ext cx="2166891" cy="276999"/>
          </a:xfrm>
          <a:prstGeom prst="rect">
            <a:avLst/>
          </a:prstGeom>
        </p:spPr>
        <p:txBody>
          <a:bodyPr wrap="square">
            <a:spAutoFit/>
          </a:bodyPr>
          <a:lstStyle/>
          <a:p>
            <a:r>
              <a:rPr lang="en-GB" sz="1200" b="1" dirty="0">
                <a:latin typeface="Bahnschrift Light" panose="020B0502040204020203" pitchFamily="34" charset="0"/>
                <a:cs typeface="Shruti" panose="020B0502040204020203" pitchFamily="34" charset="0"/>
              </a:rPr>
              <a:t>Phone: 01689 853183</a:t>
            </a:r>
          </a:p>
        </p:txBody>
      </p:sp>
      <p:sp>
        <p:nvSpPr>
          <p:cNvPr id="5" name="Rectangle 4">
            <a:extLst>
              <a:ext uri="{FF2B5EF4-FFF2-40B4-BE49-F238E27FC236}">
                <a16:creationId xmlns:a16="http://schemas.microsoft.com/office/drawing/2014/main" id="{4FC44FF6-7351-492B-06E0-1CDC337490B3}"/>
              </a:ext>
            </a:extLst>
          </p:cNvPr>
          <p:cNvSpPr/>
          <p:nvPr/>
        </p:nvSpPr>
        <p:spPr>
          <a:xfrm>
            <a:off x="3613980" y="9471277"/>
            <a:ext cx="2622834" cy="276999"/>
          </a:xfrm>
          <a:prstGeom prst="rect">
            <a:avLst/>
          </a:prstGeom>
        </p:spPr>
        <p:txBody>
          <a:bodyPr wrap="none">
            <a:spAutoFit/>
          </a:bodyPr>
          <a:lstStyle/>
          <a:p>
            <a:pPr algn="ctr"/>
            <a:r>
              <a:rPr lang="en-GB" sz="1200" b="1" dirty="0">
                <a:latin typeface="Bahnschrift Light" panose="020B0502040204020203" pitchFamily="34" charset="0"/>
                <a:cs typeface="Shruti" panose="020B0502040204020203" pitchFamily="34" charset="0"/>
              </a:rPr>
              <a:t>Email: </a:t>
            </a:r>
            <a:r>
              <a:rPr lang="en-GB" sz="1200" b="1" dirty="0">
                <a:latin typeface="Bahnschrift Light" panose="020B0502040204020203" pitchFamily="34" charset="0"/>
                <a:cs typeface="Shruti" panose="020B0502040204020203" pitchFamily="34" charset="0"/>
                <a:hlinkClick r:id="rId3">
                  <a:extLst>
                    <a:ext uri="{A12FA001-AC4F-418D-AE19-62706E023703}">
                      <ahyp:hlinkClr xmlns:ahyp="http://schemas.microsoft.com/office/drawing/2018/hyperlinkcolor" val="tx"/>
                    </a:ext>
                  </a:extLst>
                </a:hlinkClick>
              </a:rPr>
              <a:t>chelsfieldbrom@yahoo.co.uk</a:t>
            </a:r>
            <a:endParaRPr lang="en-GB" sz="1200" b="1" dirty="0">
              <a:latin typeface="Bahnschrift Light" panose="020B0502040204020203" pitchFamily="34" charset="0"/>
              <a:cs typeface="Shruti" panose="020B0502040204020203" pitchFamily="34" charset="0"/>
            </a:endParaRPr>
          </a:p>
        </p:txBody>
      </p:sp>
      <p:sp>
        <p:nvSpPr>
          <p:cNvPr id="6" name="Rectangle 5">
            <a:extLst>
              <a:ext uri="{FF2B5EF4-FFF2-40B4-BE49-F238E27FC236}">
                <a16:creationId xmlns:a16="http://schemas.microsoft.com/office/drawing/2014/main" id="{78E99A43-DB62-5A3D-91C5-CE481130C683}"/>
              </a:ext>
            </a:extLst>
          </p:cNvPr>
          <p:cNvSpPr/>
          <p:nvPr/>
        </p:nvSpPr>
        <p:spPr>
          <a:xfrm>
            <a:off x="3613980" y="2384722"/>
            <a:ext cx="3168460" cy="1200329"/>
          </a:xfrm>
          <a:prstGeom prst="rect">
            <a:avLst/>
          </a:prstGeom>
        </p:spPr>
        <p:txBody>
          <a:bodyPr wrap="square">
            <a:spAutoFit/>
          </a:bodyPr>
          <a:lstStyle/>
          <a:p>
            <a:endParaRPr lang="en-GB" sz="1200" dirty="0">
              <a:solidFill>
                <a:prstClr val="black"/>
              </a:solidFill>
              <a:latin typeface="Arial Narrow" panose="020B0606020202030204" pitchFamily="34" charset="0"/>
              <a:cs typeface="Shruti" panose="020B0502040204020203" pitchFamily="34" charset="0"/>
            </a:endParaRPr>
          </a:p>
          <a:p>
            <a:endParaRPr lang="en-GB" sz="1200" dirty="0">
              <a:solidFill>
                <a:prstClr val="black"/>
              </a:solidFill>
              <a:latin typeface="Arial Narrow" panose="020B0606020202030204" pitchFamily="34" charset="0"/>
              <a:cs typeface="Shruti" panose="020B0502040204020203" pitchFamily="34" charset="0"/>
            </a:endParaRPr>
          </a:p>
          <a:p>
            <a:endParaRPr lang="en-GB" sz="1200" dirty="0">
              <a:solidFill>
                <a:prstClr val="black"/>
              </a:solidFill>
              <a:latin typeface="Arial Narrow" panose="020B0606020202030204" pitchFamily="34" charset="0"/>
              <a:cs typeface="Shruti" panose="020B0502040204020203" pitchFamily="34" charset="0"/>
            </a:endParaRPr>
          </a:p>
          <a:p>
            <a:endParaRPr lang="en-GB" sz="1200" dirty="0">
              <a:solidFill>
                <a:prstClr val="black"/>
              </a:solidFill>
              <a:latin typeface="Arial Narrow" panose="020B0606020202030204" pitchFamily="34" charset="0"/>
              <a:cs typeface="Shruti" panose="020B0502040204020203" pitchFamily="34" charset="0"/>
            </a:endParaRPr>
          </a:p>
          <a:p>
            <a:pPr lvl="0"/>
            <a:endParaRPr lang="en-GB" sz="1200" dirty="0">
              <a:solidFill>
                <a:prstClr val="black"/>
              </a:solidFill>
              <a:latin typeface="Arial Narrow" panose="020B0606020202030204" pitchFamily="34" charset="0"/>
              <a:cs typeface="Shruti" panose="020B0502040204020203" pitchFamily="34" charset="0"/>
            </a:endParaRPr>
          </a:p>
          <a:p>
            <a:pPr lvl="0"/>
            <a:endParaRPr lang="en-GB" sz="1200" dirty="0">
              <a:solidFill>
                <a:prstClr val="black"/>
              </a:solidFill>
              <a:latin typeface="Arial Narrow" panose="020B0606020202030204" pitchFamily="34" charset="0"/>
              <a:cs typeface="Shruti" panose="020B0502040204020203" pitchFamily="34" charset="0"/>
            </a:endParaRPr>
          </a:p>
        </p:txBody>
      </p:sp>
      <p:sp>
        <p:nvSpPr>
          <p:cNvPr id="7" name="TextBox 6">
            <a:extLst>
              <a:ext uri="{FF2B5EF4-FFF2-40B4-BE49-F238E27FC236}">
                <a16:creationId xmlns:a16="http://schemas.microsoft.com/office/drawing/2014/main" id="{302484B5-D6C3-DABD-2407-E14BF1408C64}"/>
              </a:ext>
            </a:extLst>
          </p:cNvPr>
          <p:cNvSpPr txBox="1"/>
          <p:nvPr/>
        </p:nvSpPr>
        <p:spPr>
          <a:xfrm>
            <a:off x="151313" y="1844902"/>
            <a:ext cx="3131332" cy="8733160"/>
          </a:xfrm>
          <a:prstGeom prst="rect">
            <a:avLst/>
          </a:prstGeom>
          <a:noFill/>
        </p:spPr>
        <p:txBody>
          <a:bodyPr wrap="square" rtlCol="0">
            <a:spAutoFit/>
          </a:bodyPr>
          <a:lstStyle/>
          <a:p>
            <a:endParaRPr lang="en-GB" sz="1100" b="1" dirty="0">
              <a:latin typeface="Bahnschrift Light SemiCondensed" panose="020B0502040204020203" pitchFamily="34" charset="0"/>
              <a:cs typeface="Shruti" panose="020B0502040204020203" pitchFamily="34" charset="0"/>
            </a:endParaRPr>
          </a:p>
          <a:p>
            <a:r>
              <a:rPr lang="en-GB" sz="1050" b="1" u="sng" dirty="0">
                <a:latin typeface="Bahnschrift Light SemiCondensed" panose="020B0502040204020203" pitchFamily="34" charset="0"/>
                <a:cs typeface="Shruti" panose="020B0502040204020203" pitchFamily="34" charset="0"/>
              </a:rPr>
              <a:t>December learning Themes and Celebrations</a:t>
            </a:r>
          </a:p>
          <a:p>
            <a:r>
              <a:rPr lang="en-GB" sz="1050" b="1" dirty="0">
                <a:latin typeface="Bahnschrift Light SemiCondensed" panose="020B0502040204020203" pitchFamily="34" charset="0"/>
                <a:cs typeface="Shruti" panose="020B0502040204020203" pitchFamily="34" charset="0"/>
              </a:rPr>
              <a:t>Celebrations around the World</a:t>
            </a:r>
          </a:p>
          <a:p>
            <a:r>
              <a:rPr lang="en-GB" sz="1050" dirty="0">
                <a:latin typeface="Bahnschrift Light SemiCondensed" panose="020B0502040204020203" pitchFamily="34" charset="0"/>
                <a:cs typeface="Shruti" panose="020B0502040204020203" pitchFamily="34" charset="0"/>
              </a:rPr>
              <a:t>We will be looking at different ways people celebrate Christmas around the world .</a:t>
            </a:r>
          </a:p>
          <a:p>
            <a:r>
              <a:rPr lang="en-GB" sz="1050" b="1" dirty="0">
                <a:latin typeface="Bahnschrift Light SemiCondensed" panose="020B0502040204020203" pitchFamily="34" charset="0"/>
                <a:cs typeface="Shruti" panose="020B0502040204020203" pitchFamily="34" charset="0"/>
              </a:rPr>
              <a:t>Cooking</a:t>
            </a:r>
            <a:r>
              <a:rPr lang="en-GB" sz="1050" dirty="0">
                <a:latin typeface="Bahnschrift Light SemiCondensed" panose="020B0502040204020203" pitchFamily="34" charset="0"/>
                <a:cs typeface="Shruti" panose="020B0502040204020203" pitchFamily="34" charset="0"/>
              </a:rPr>
              <a:t>- Ginger biscuits</a:t>
            </a:r>
          </a:p>
          <a:p>
            <a:r>
              <a:rPr lang="en-GB" sz="1050" dirty="0">
                <a:latin typeface="Bahnschrift Light SemiCondensed" panose="020B0502040204020203" pitchFamily="34" charset="0"/>
                <a:cs typeface="Shruti" panose="020B0502040204020203" pitchFamily="34" charset="0"/>
              </a:rPr>
              <a:t>               </a:t>
            </a:r>
          </a:p>
          <a:p>
            <a:r>
              <a:rPr lang="en-GB" sz="1050" b="1" dirty="0">
                <a:latin typeface="Bahnschrift Light SemiCondensed" panose="020B0502040204020203" pitchFamily="34" charset="0"/>
                <a:cs typeface="Shruti" panose="020B0502040204020203" pitchFamily="34" charset="0"/>
              </a:rPr>
              <a:t>Festival/ Celebrations-Hanukkah, Christmas</a:t>
            </a:r>
            <a:endParaRPr lang="en-GB" sz="1050" dirty="0">
              <a:latin typeface="Bahnschrift Light SemiCondensed" panose="020B0502040204020203" pitchFamily="34" charset="0"/>
              <a:cs typeface="Shruti" panose="020B0502040204020203" pitchFamily="34" charset="0"/>
            </a:endParaRPr>
          </a:p>
          <a:p>
            <a:r>
              <a:rPr lang="en-GB" sz="1050" b="1" dirty="0">
                <a:latin typeface="Bahnschrift Light SemiCondensed" panose="020B0502040204020203" pitchFamily="34" charset="0"/>
                <a:cs typeface="Shruti" panose="020B0502040204020203" pitchFamily="34" charset="0"/>
              </a:rPr>
              <a:t>Growth</a:t>
            </a:r>
            <a:r>
              <a:rPr lang="en-GB" sz="1050" dirty="0">
                <a:latin typeface="Bahnschrift Light SemiCondensed" panose="020B0502040204020203" pitchFamily="34" charset="0"/>
                <a:cs typeface="Shruti" panose="020B0502040204020203" pitchFamily="34" charset="0"/>
              </a:rPr>
              <a:t>-  Chia seeds</a:t>
            </a:r>
          </a:p>
          <a:p>
            <a:endParaRPr lang="en-GB" sz="1050" b="1" u="sng" dirty="0">
              <a:latin typeface="Bahnschrift Light SemiCondensed" panose="020B0502040204020203" pitchFamily="34" charset="0"/>
              <a:cs typeface="Shruti" panose="020B0502040204020203" pitchFamily="34" charset="0"/>
            </a:endParaRPr>
          </a:p>
          <a:p>
            <a:r>
              <a:rPr lang="en-GB" sz="1050" b="1" u="sng" dirty="0">
                <a:latin typeface="Bahnschrift Light SemiCondensed" panose="020B0502040204020203" pitchFamily="34" charset="0"/>
                <a:cs typeface="Shruti" panose="020B0502040204020203" pitchFamily="34" charset="0"/>
              </a:rPr>
              <a:t>Winter term dates</a:t>
            </a:r>
          </a:p>
          <a:p>
            <a:r>
              <a:rPr lang="en-GB" sz="1050" b="1" dirty="0">
                <a:latin typeface="Bahnschrift Light SemiCondensed" panose="020B0502040204020203" pitchFamily="34" charset="0"/>
                <a:cs typeface="Shruti" panose="020B0502040204020203" pitchFamily="34" charset="0"/>
              </a:rPr>
              <a:t>End of Term – Pre-School -15</a:t>
            </a:r>
            <a:r>
              <a:rPr lang="en-GB" sz="1050" b="1" baseline="30000" dirty="0">
                <a:latin typeface="Bahnschrift Light SemiCondensed" panose="020B0502040204020203" pitchFamily="34" charset="0"/>
                <a:cs typeface="Shruti" panose="020B0502040204020203" pitchFamily="34" charset="0"/>
              </a:rPr>
              <a:t>th</a:t>
            </a:r>
            <a:r>
              <a:rPr lang="en-GB" sz="1050" b="1" dirty="0">
                <a:latin typeface="Bahnschrift Light SemiCondensed" panose="020B0502040204020203" pitchFamily="34" charset="0"/>
                <a:cs typeface="Shruti" panose="020B0502040204020203" pitchFamily="34" charset="0"/>
              </a:rPr>
              <a:t> December</a:t>
            </a:r>
          </a:p>
          <a:p>
            <a:r>
              <a:rPr lang="en-GB" sz="1050" b="1" dirty="0">
                <a:latin typeface="Bahnschrift Light SemiCondensed" panose="020B0502040204020203" pitchFamily="34" charset="0"/>
                <a:cs typeface="Shruti" panose="020B0502040204020203" pitchFamily="34" charset="0"/>
              </a:rPr>
              <a:t>                    - Nursery       - 20</a:t>
            </a:r>
            <a:r>
              <a:rPr lang="en-GB" sz="1050" b="1" baseline="30000" dirty="0">
                <a:latin typeface="Bahnschrift Light SemiCondensed" panose="020B0502040204020203" pitchFamily="34" charset="0"/>
                <a:cs typeface="Shruti" panose="020B0502040204020203" pitchFamily="34" charset="0"/>
              </a:rPr>
              <a:t>th</a:t>
            </a:r>
            <a:r>
              <a:rPr lang="en-GB" sz="1050" b="1" dirty="0">
                <a:latin typeface="Bahnschrift Light SemiCondensed" panose="020B0502040204020203" pitchFamily="34" charset="0"/>
                <a:cs typeface="Shruti" panose="020B0502040204020203" pitchFamily="34" charset="0"/>
              </a:rPr>
              <a:t> December</a:t>
            </a:r>
          </a:p>
          <a:p>
            <a:r>
              <a:rPr lang="en-GB" sz="1050" b="1" dirty="0">
                <a:latin typeface="Bahnschrift Light SemiCondensed" panose="020B0502040204020203" pitchFamily="34" charset="0"/>
                <a:cs typeface="Shruti" panose="020B0502040204020203" pitchFamily="34" charset="0"/>
              </a:rPr>
              <a:t>New Term starts – Pre-School- 8</a:t>
            </a:r>
            <a:r>
              <a:rPr lang="en-GB" sz="1050" b="1" baseline="30000" dirty="0">
                <a:latin typeface="Bahnschrift Light SemiCondensed" panose="020B0502040204020203" pitchFamily="34" charset="0"/>
                <a:cs typeface="Shruti" panose="020B0502040204020203" pitchFamily="34" charset="0"/>
              </a:rPr>
              <a:t>th</a:t>
            </a:r>
            <a:r>
              <a:rPr lang="en-GB" sz="1050" b="1" dirty="0">
                <a:latin typeface="Bahnschrift Light SemiCondensed" panose="020B0502040204020203" pitchFamily="34" charset="0"/>
                <a:cs typeface="Shruti" panose="020B0502040204020203" pitchFamily="34" charset="0"/>
              </a:rPr>
              <a:t> January</a:t>
            </a:r>
          </a:p>
          <a:p>
            <a:r>
              <a:rPr lang="en-GB" sz="1050" b="1">
                <a:latin typeface="Bahnschrift Light SemiCondensed" panose="020B0502040204020203" pitchFamily="34" charset="0"/>
                <a:cs typeface="Shruti" panose="020B0502040204020203" pitchFamily="34" charset="0"/>
              </a:rPr>
              <a:t>                            - Nursery      </a:t>
            </a:r>
            <a:r>
              <a:rPr lang="en-GB" sz="1050" b="1" dirty="0">
                <a:latin typeface="Bahnschrift Light SemiCondensed" panose="020B0502040204020203" pitchFamily="34" charset="0"/>
                <a:cs typeface="Shruti" panose="020B0502040204020203" pitchFamily="34" charset="0"/>
              </a:rPr>
              <a:t>- 3</a:t>
            </a:r>
            <a:r>
              <a:rPr lang="en-GB" sz="1050" b="1" baseline="30000" dirty="0">
                <a:latin typeface="Bahnschrift Light SemiCondensed" panose="020B0502040204020203" pitchFamily="34" charset="0"/>
                <a:cs typeface="Shruti" panose="020B0502040204020203" pitchFamily="34" charset="0"/>
              </a:rPr>
              <a:t>rd</a:t>
            </a:r>
            <a:r>
              <a:rPr lang="en-GB" sz="1050" b="1" dirty="0">
                <a:latin typeface="Bahnschrift Light SemiCondensed" panose="020B0502040204020203" pitchFamily="34" charset="0"/>
                <a:cs typeface="Shruti" panose="020B0502040204020203" pitchFamily="34" charset="0"/>
              </a:rPr>
              <a:t> January</a:t>
            </a:r>
            <a:endParaRPr lang="en-GB" sz="1050" dirty="0">
              <a:latin typeface="Bahnschrift Light SemiCondensed" panose="020B0502040204020203" pitchFamily="34" charset="0"/>
              <a:cs typeface="Shruti" panose="020B0502040204020203" pitchFamily="34" charset="0"/>
            </a:endParaRPr>
          </a:p>
          <a:p>
            <a:r>
              <a:rPr lang="en-GB" sz="1050" b="1" u="sng" dirty="0">
                <a:latin typeface="Bahnschrift Light SemiCondensed" panose="020B0502040204020203" pitchFamily="34" charset="0"/>
                <a:cs typeface="Shruti" panose="020B0502040204020203" pitchFamily="34" charset="0"/>
              </a:rPr>
              <a:t>December Dates </a:t>
            </a:r>
          </a:p>
          <a:p>
            <a:r>
              <a:rPr lang="en-GB" sz="1050" b="1" dirty="0">
                <a:latin typeface="Bahnschrift Light SemiCondensed" panose="020B0502040204020203" pitchFamily="34" charset="0"/>
                <a:cs typeface="Shruti" panose="020B0502040204020203" pitchFamily="34" charset="0"/>
              </a:rPr>
              <a:t>Xmas Jumper Day – 7</a:t>
            </a:r>
            <a:r>
              <a:rPr lang="en-GB" sz="1050" b="1" baseline="30000" dirty="0">
                <a:latin typeface="Bahnschrift Light SemiCondensed" panose="020B0502040204020203" pitchFamily="34" charset="0"/>
                <a:cs typeface="Shruti" panose="020B0502040204020203" pitchFamily="34" charset="0"/>
              </a:rPr>
              <a:t>th</a:t>
            </a:r>
            <a:r>
              <a:rPr lang="en-GB" sz="1050" b="1" dirty="0">
                <a:latin typeface="Bahnschrift Light SemiCondensed" panose="020B0502040204020203" pitchFamily="34" charset="0"/>
                <a:cs typeface="Shruti" panose="020B0502040204020203" pitchFamily="34" charset="0"/>
              </a:rPr>
              <a:t> December</a:t>
            </a:r>
          </a:p>
          <a:p>
            <a:r>
              <a:rPr lang="en-GB" sz="1050" b="1" dirty="0">
                <a:latin typeface="Bahnschrift Light SemiCondensed" panose="020B0502040204020203" pitchFamily="34" charset="0"/>
                <a:cs typeface="Shruti" panose="020B0502040204020203" pitchFamily="34" charset="0"/>
              </a:rPr>
              <a:t>Zena’s Ballet Classes finish – 11</a:t>
            </a:r>
            <a:r>
              <a:rPr lang="en-GB" sz="1050" b="1" baseline="30000" dirty="0">
                <a:latin typeface="Bahnschrift Light SemiCondensed" panose="020B0502040204020203" pitchFamily="34" charset="0"/>
                <a:cs typeface="Shruti" panose="020B0502040204020203" pitchFamily="34" charset="0"/>
              </a:rPr>
              <a:t>th</a:t>
            </a:r>
            <a:r>
              <a:rPr lang="en-GB" sz="1050" b="1" dirty="0">
                <a:latin typeface="Bahnschrift Light SemiCondensed" panose="020B0502040204020203" pitchFamily="34" charset="0"/>
                <a:cs typeface="Shruti" panose="020B0502040204020203" pitchFamily="34" charset="0"/>
              </a:rPr>
              <a:t> December</a:t>
            </a:r>
          </a:p>
          <a:p>
            <a:r>
              <a:rPr lang="en-GB" sz="1050" b="1" dirty="0">
                <a:latin typeface="Bahnschrift Light SemiCondensed" panose="020B0502040204020203" pitchFamily="34" charset="0"/>
                <a:cs typeface="Shruti" panose="020B0502040204020203" pitchFamily="34" charset="0"/>
              </a:rPr>
              <a:t>Christmas dinner for Nursery /Lunch stay children -12</a:t>
            </a:r>
            <a:r>
              <a:rPr lang="en-GB" sz="1050" b="1" baseline="30000" dirty="0">
                <a:latin typeface="Bahnschrift Light SemiCondensed" panose="020B0502040204020203" pitchFamily="34" charset="0"/>
                <a:cs typeface="Shruti" panose="020B0502040204020203" pitchFamily="34" charset="0"/>
              </a:rPr>
              <a:t>th</a:t>
            </a:r>
            <a:r>
              <a:rPr lang="en-GB" sz="1050" b="1" dirty="0">
                <a:latin typeface="Bahnschrift Light SemiCondensed" panose="020B0502040204020203" pitchFamily="34" charset="0"/>
                <a:cs typeface="Shruti" panose="020B0502040204020203" pitchFamily="34" charset="0"/>
              </a:rPr>
              <a:t> December</a:t>
            </a:r>
          </a:p>
          <a:p>
            <a:r>
              <a:rPr lang="en-GB" sz="1050" b="1" dirty="0">
                <a:latin typeface="Bahnschrift Light SemiCondensed" panose="020B0502040204020203" pitchFamily="34" charset="0"/>
                <a:cs typeface="Shruti" panose="020B0502040204020203" pitchFamily="34" charset="0"/>
              </a:rPr>
              <a:t>Christmas Performance- 12</a:t>
            </a:r>
            <a:r>
              <a:rPr lang="en-GB" sz="1050" b="1" baseline="30000" dirty="0">
                <a:latin typeface="Bahnschrift Light SemiCondensed" panose="020B0502040204020203" pitchFamily="34" charset="0"/>
                <a:cs typeface="Shruti" panose="020B0502040204020203" pitchFamily="34" charset="0"/>
              </a:rPr>
              <a:t>th</a:t>
            </a:r>
            <a:r>
              <a:rPr lang="en-GB" sz="1050" b="1" dirty="0">
                <a:latin typeface="Bahnschrift Light SemiCondensed" panose="020B0502040204020203" pitchFamily="34" charset="0"/>
                <a:cs typeface="Shruti" panose="020B0502040204020203" pitchFamily="34" charset="0"/>
              </a:rPr>
              <a:t> December</a:t>
            </a:r>
          </a:p>
          <a:p>
            <a:r>
              <a:rPr lang="en-GB" sz="1050" dirty="0">
                <a:latin typeface="Bahnschrift Light SemiCondensed" panose="020B0502040204020203" pitchFamily="34" charset="0"/>
                <a:cs typeface="Shruti" panose="020B0502040204020203" pitchFamily="34" charset="0"/>
              </a:rPr>
              <a:t>All children will be performing a Nativity, Christmas Songs and a Christmas Dance .</a:t>
            </a:r>
          </a:p>
          <a:p>
            <a:r>
              <a:rPr lang="en-GB" sz="1050" b="1" dirty="0">
                <a:latin typeface="Bahnschrift Light SemiCondensed" panose="020B0502040204020203" pitchFamily="34" charset="0"/>
                <a:cs typeface="Shruti" panose="020B0502040204020203" pitchFamily="34" charset="0"/>
              </a:rPr>
              <a:t>No costumes are needed but coloured clothes- depending on characters would be welcome – as stated on your nativity slips.</a:t>
            </a:r>
          </a:p>
          <a:p>
            <a:r>
              <a:rPr lang="en-GB" sz="1050" b="1" dirty="0">
                <a:latin typeface="Bahnschrift Light SemiCondensed" panose="020B0502040204020203" pitchFamily="34" charset="0"/>
                <a:cs typeface="Shruti" panose="020B0502040204020203" pitchFamily="34" charset="0"/>
              </a:rPr>
              <a:t>If it is not your child’s normal  day  please bring them in at 11.25. Doors will be open for parents at 11.30 ,with the performance to start shortly after .</a:t>
            </a:r>
          </a:p>
          <a:p>
            <a:endParaRPr lang="en-GB" sz="1050" b="1" dirty="0">
              <a:latin typeface="Bahnschrift Light SemiCondensed" panose="020B0502040204020203" pitchFamily="34" charset="0"/>
              <a:cs typeface="Shruti" panose="020B0502040204020203" pitchFamily="34" charset="0"/>
            </a:endParaRPr>
          </a:p>
          <a:p>
            <a:r>
              <a:rPr lang="en-GB" sz="1050" b="1" dirty="0">
                <a:latin typeface="Bahnschrift Light SemiCondensed" panose="020B0502040204020203" pitchFamily="34" charset="0"/>
                <a:cs typeface="Shruti" panose="020B0502040204020203" pitchFamily="34" charset="0"/>
              </a:rPr>
              <a:t>Christmas Post – last day for posting -13</a:t>
            </a:r>
            <a:r>
              <a:rPr lang="en-GB" sz="1050" b="1" baseline="30000" dirty="0">
                <a:latin typeface="Bahnschrift Light SemiCondensed" panose="020B0502040204020203" pitchFamily="34" charset="0"/>
                <a:cs typeface="Shruti" panose="020B0502040204020203" pitchFamily="34" charset="0"/>
              </a:rPr>
              <a:t>th</a:t>
            </a:r>
            <a:r>
              <a:rPr lang="en-GB" sz="1050" b="1" dirty="0">
                <a:latin typeface="Bahnschrift Light SemiCondensed" panose="020B0502040204020203" pitchFamily="34" charset="0"/>
                <a:cs typeface="Shruti" panose="020B0502040204020203" pitchFamily="34" charset="0"/>
              </a:rPr>
              <a:t> December</a:t>
            </a:r>
          </a:p>
          <a:p>
            <a:r>
              <a:rPr lang="en-GB" sz="1050" b="1" dirty="0">
                <a:latin typeface="Bahnschrift Light SemiCondensed" panose="020B0502040204020203" pitchFamily="34" charset="0"/>
                <a:cs typeface="Shruti" panose="020B0502040204020203" pitchFamily="34" charset="0"/>
              </a:rPr>
              <a:t>A Christmas post box will be in the lobby if children wish to give their friends a Christmas card – list of children attached to this newsletter .</a:t>
            </a:r>
          </a:p>
          <a:p>
            <a:r>
              <a:rPr lang="en-GB" sz="1050" b="1" dirty="0">
                <a:latin typeface="Bahnschrift Light SemiCondensed" panose="020B0502040204020203" pitchFamily="34" charset="0"/>
                <a:cs typeface="Shruti" panose="020B0502040204020203" pitchFamily="34" charset="0"/>
              </a:rPr>
              <a:t>Christmas Party – 14</a:t>
            </a:r>
            <a:r>
              <a:rPr lang="en-GB" sz="1050" b="1" baseline="30000" dirty="0">
                <a:latin typeface="Bahnschrift Light SemiCondensed" panose="020B0502040204020203" pitchFamily="34" charset="0"/>
                <a:cs typeface="Shruti" panose="020B0502040204020203" pitchFamily="34" charset="0"/>
              </a:rPr>
              <a:t>th</a:t>
            </a:r>
            <a:r>
              <a:rPr lang="en-GB" sz="1050" b="1" dirty="0">
                <a:latin typeface="Bahnschrift Light SemiCondensed" panose="020B0502040204020203" pitchFamily="34" charset="0"/>
                <a:cs typeface="Shruti" panose="020B0502040204020203" pitchFamily="34" charset="0"/>
              </a:rPr>
              <a:t> December (am)</a:t>
            </a:r>
          </a:p>
          <a:p>
            <a:r>
              <a:rPr lang="en-GB" sz="1050" dirty="0">
                <a:latin typeface="Bahnschrift Light SemiCondensed" panose="020B0502040204020203" pitchFamily="34" charset="0"/>
                <a:cs typeface="Shruti" panose="020B0502040204020203" pitchFamily="34" charset="0"/>
              </a:rPr>
              <a:t>All children welcome . We ask parents for a £2 donation towards the party . If it is not your child’s  normal day please bring them in at 9:15 – pick up at 12:15 . </a:t>
            </a:r>
          </a:p>
          <a:p>
            <a:endParaRPr lang="en-GB" sz="1050" b="1" dirty="0">
              <a:latin typeface="Bahnschrift Light SemiCondensed" panose="020B0502040204020203" pitchFamily="34" charset="0"/>
              <a:cs typeface="Shruti" panose="020B0502040204020203" pitchFamily="34" charset="0"/>
            </a:endParaRPr>
          </a:p>
          <a:p>
            <a:r>
              <a:rPr lang="en-GB" sz="1050" b="1" dirty="0">
                <a:latin typeface="Bahnschrift Light SemiCondensed" panose="020B0502040204020203" pitchFamily="34" charset="0"/>
                <a:cs typeface="Shruti" panose="020B0502040204020203" pitchFamily="34" charset="0"/>
              </a:rPr>
              <a:t>Scooter Afternoons </a:t>
            </a:r>
          </a:p>
          <a:p>
            <a:r>
              <a:rPr lang="en-GB" sz="1050" b="1" dirty="0">
                <a:latin typeface="Bahnschrift Light SemiCondensed" panose="020B0502040204020203" pitchFamily="34" charset="0"/>
                <a:cs typeface="Shruti" panose="020B0502040204020203" pitchFamily="34" charset="0"/>
              </a:rPr>
              <a:t>Nursery children can bring their scooters in on a  Wednesday and Friday for afternoon scooter play .</a:t>
            </a:r>
          </a:p>
          <a:p>
            <a:r>
              <a:rPr lang="en-GB" sz="1050" b="1" dirty="0">
                <a:latin typeface="Bahnschrift Light SemiCondensed" panose="020B0502040204020203" pitchFamily="34" charset="0"/>
                <a:cs typeface="Shruti" panose="020B0502040204020203" pitchFamily="34" charset="0"/>
              </a:rPr>
              <a:t> </a:t>
            </a:r>
          </a:p>
          <a:p>
            <a:r>
              <a:rPr lang="en-GB" sz="1050" b="1" dirty="0">
                <a:latin typeface="Bahnschrift Light SemiCondensed" panose="020B0502040204020203" pitchFamily="34" charset="0"/>
                <a:cs typeface="Shruti" panose="020B0502040204020203" pitchFamily="34" charset="0"/>
              </a:rPr>
              <a:t>Winter Bugs </a:t>
            </a:r>
          </a:p>
          <a:p>
            <a:r>
              <a:rPr lang="en-GB" sz="1050" b="1" dirty="0">
                <a:latin typeface="Bahnschrift Light SemiCondensed" panose="020B0502040204020203" pitchFamily="34" charset="0"/>
                <a:cs typeface="Shruti" panose="020B0502040204020203" pitchFamily="34" charset="0"/>
              </a:rPr>
              <a:t> If your child has Sickness or Diarrhea please ensure they don’t return to Nursery until 48 hours after the last bout of Sickness or Diarrhea , this will reduce the risk of infections spreading to other children and the staff .</a:t>
            </a:r>
            <a:endParaRPr lang="en-GB" sz="1050" dirty="0">
              <a:latin typeface="Bahnschrift Light SemiCondensed" panose="020B0502040204020203" pitchFamily="34" charset="0"/>
              <a:cs typeface="Shruti" panose="020B0502040204020203" pitchFamily="34" charset="0"/>
            </a:endParaRPr>
          </a:p>
          <a:p>
            <a:endParaRPr lang="en-GB" sz="1100" b="1" u="sng" dirty="0">
              <a:latin typeface="Bahnschrift Light SemiCondensed" panose="020B0502040204020203" pitchFamily="34" charset="0"/>
              <a:cs typeface="Shruti" panose="020B0502040204020203" pitchFamily="34" charset="0"/>
            </a:endParaRPr>
          </a:p>
          <a:p>
            <a:endParaRPr lang="en-GB" sz="1100" dirty="0">
              <a:latin typeface="Bahnschrift Light SemiCondensed" panose="020B0502040204020203" pitchFamily="34" charset="0"/>
              <a:cs typeface="Shruti" panose="020B0502040204020203" pitchFamily="34" charset="0"/>
            </a:endParaRPr>
          </a:p>
          <a:p>
            <a:endParaRPr lang="en-GB" sz="1200" b="1" dirty="0">
              <a:latin typeface="Bahnschrift Light SemiCondensed" panose="020B0502040204020203" pitchFamily="34" charset="0"/>
              <a:cs typeface="Shruti" panose="020B0502040204020203" pitchFamily="34" charset="0"/>
            </a:endParaRPr>
          </a:p>
          <a:p>
            <a:endParaRPr lang="en-GB" sz="1200" dirty="0">
              <a:latin typeface="Bahnschrift Light SemiCondensed" panose="020B0502040204020203" pitchFamily="34" charset="0"/>
              <a:cs typeface="Shruti" panose="020B0502040204020203" pitchFamily="34" charset="0"/>
            </a:endParaRPr>
          </a:p>
          <a:p>
            <a:endParaRPr lang="en-GB" sz="1100" dirty="0">
              <a:latin typeface="Bahnschrift Light SemiCondensed" panose="020B0502040204020203" pitchFamily="34" charset="0"/>
              <a:cs typeface="Shruti" panose="020B0502040204020203" pitchFamily="34" charset="0"/>
            </a:endParaRPr>
          </a:p>
        </p:txBody>
      </p:sp>
      <p:sp>
        <p:nvSpPr>
          <p:cNvPr id="8" name="Rectangle 7">
            <a:extLst>
              <a:ext uri="{FF2B5EF4-FFF2-40B4-BE49-F238E27FC236}">
                <a16:creationId xmlns:a16="http://schemas.microsoft.com/office/drawing/2014/main" id="{D1EDC335-EBBA-220B-A6D4-BB0890ECC58D}"/>
              </a:ext>
            </a:extLst>
          </p:cNvPr>
          <p:cNvSpPr/>
          <p:nvPr/>
        </p:nvSpPr>
        <p:spPr>
          <a:xfrm>
            <a:off x="3613980" y="3373143"/>
            <a:ext cx="3244020" cy="292388"/>
          </a:xfrm>
          <a:prstGeom prst="rect">
            <a:avLst/>
          </a:prstGeom>
        </p:spPr>
        <p:txBody>
          <a:bodyPr wrap="square">
            <a:spAutoFit/>
          </a:bodyPr>
          <a:lstStyle/>
          <a:p>
            <a:endParaRPr lang="en-GB" sz="1300" dirty="0">
              <a:latin typeface="Arial Narrow" panose="020B0606020202030204" pitchFamily="34" charset="0"/>
              <a:cs typeface="Shruti" panose="020B0502040204020203" pitchFamily="34" charset="0"/>
            </a:endParaRPr>
          </a:p>
        </p:txBody>
      </p:sp>
      <p:cxnSp>
        <p:nvCxnSpPr>
          <p:cNvPr id="9" name="Straight Connector 8">
            <a:extLst>
              <a:ext uri="{FF2B5EF4-FFF2-40B4-BE49-F238E27FC236}">
                <a16:creationId xmlns:a16="http://schemas.microsoft.com/office/drawing/2014/main" id="{8874AD9A-682B-8BF8-E220-A547C9ADC331}"/>
              </a:ext>
            </a:extLst>
          </p:cNvPr>
          <p:cNvCxnSpPr>
            <a:cxnSpLocks/>
          </p:cNvCxnSpPr>
          <p:nvPr/>
        </p:nvCxnSpPr>
        <p:spPr>
          <a:xfrm>
            <a:off x="3429000" y="2078182"/>
            <a:ext cx="0" cy="7605210"/>
          </a:xfrm>
          <a:prstGeom prst="line">
            <a:avLst/>
          </a:prstGeom>
        </p:spPr>
        <p:style>
          <a:lnRef idx="1">
            <a:schemeClr val="dk1"/>
          </a:lnRef>
          <a:fillRef idx="0">
            <a:schemeClr val="dk1"/>
          </a:fillRef>
          <a:effectRef idx="0">
            <a:schemeClr val="dk1"/>
          </a:effectRef>
          <a:fontRef idx="minor">
            <a:schemeClr val="tx1"/>
          </a:fontRef>
        </p:style>
      </p:cxnSp>
      <p:sp>
        <p:nvSpPr>
          <p:cNvPr id="10" name="TextBox 9">
            <a:extLst>
              <a:ext uri="{FF2B5EF4-FFF2-40B4-BE49-F238E27FC236}">
                <a16:creationId xmlns:a16="http://schemas.microsoft.com/office/drawing/2014/main" id="{9EDFE071-EB77-38B5-45C6-120E4C7BA8BC}"/>
              </a:ext>
            </a:extLst>
          </p:cNvPr>
          <p:cNvSpPr txBox="1"/>
          <p:nvPr/>
        </p:nvSpPr>
        <p:spPr>
          <a:xfrm>
            <a:off x="3575357" y="1812006"/>
            <a:ext cx="3131332" cy="7871386"/>
          </a:xfrm>
          <a:prstGeom prst="rect">
            <a:avLst/>
          </a:prstGeom>
          <a:noFill/>
        </p:spPr>
        <p:txBody>
          <a:bodyPr wrap="square" rtlCol="0">
            <a:spAutoFit/>
          </a:bodyPr>
          <a:lstStyle/>
          <a:p>
            <a:endParaRPr lang="en-GB" sz="1050" dirty="0">
              <a:latin typeface="Bahnschrift Light SemiCondensed" panose="020B0502040204020203" pitchFamily="34" charset="0"/>
              <a:cs typeface="Shruti" panose="020B0502040204020203" pitchFamily="34" charset="0"/>
            </a:endParaRPr>
          </a:p>
          <a:p>
            <a:r>
              <a:rPr lang="en-GB" sz="1050" b="1" u="sng" dirty="0">
                <a:latin typeface="Bahnschrift Light SemiCondensed" panose="020B0502040204020203" pitchFamily="34" charset="0"/>
                <a:cs typeface="Shruti" panose="020B0502040204020203" pitchFamily="34" charset="0"/>
              </a:rPr>
              <a:t>Gentle Reminders</a:t>
            </a:r>
          </a:p>
          <a:p>
            <a:endParaRPr lang="en-GB" sz="1050" b="1" u="sng" dirty="0">
              <a:latin typeface="Bahnschrift Light SemiCondensed" panose="020B0502040204020203" pitchFamily="34" charset="0"/>
              <a:cs typeface="Shruti" panose="020B0502040204020203" pitchFamily="34" charset="0"/>
            </a:endParaRPr>
          </a:p>
          <a:p>
            <a:r>
              <a:rPr lang="en-GB" sz="1050" dirty="0">
                <a:latin typeface="Bahnschrift Light SemiCondensed" panose="020B0502040204020203" pitchFamily="34" charset="0"/>
                <a:cs typeface="Shruti" panose="020B0502040204020203" pitchFamily="34" charset="0"/>
              </a:rPr>
              <a:t>Please do not use the </a:t>
            </a:r>
            <a:r>
              <a:rPr lang="en-GB" sz="1050" b="1" dirty="0">
                <a:latin typeface="Bahnschrift Light SemiCondensed" panose="020B0502040204020203" pitchFamily="34" charset="0"/>
                <a:cs typeface="Shruti" panose="020B0502040204020203" pitchFamily="34" charset="0"/>
              </a:rPr>
              <a:t>carpark</a:t>
            </a:r>
            <a:r>
              <a:rPr lang="en-GB" sz="1050" dirty="0">
                <a:latin typeface="Bahnschrift Light SemiCondensed" panose="020B0502040204020203" pitchFamily="34" charset="0"/>
                <a:cs typeface="Shruti" panose="020B0502040204020203" pitchFamily="34" charset="0"/>
              </a:rPr>
              <a:t> between the hours of 9am-3pm. Please ensure your children do not use this area to play once vacating the setting.</a:t>
            </a:r>
          </a:p>
          <a:p>
            <a:br>
              <a:rPr lang="en-GB" sz="1050" b="1" dirty="0">
                <a:latin typeface="Bahnschrift Light SemiCondensed" panose="020B0502040204020203" pitchFamily="34" charset="0"/>
                <a:cs typeface="Shruti" panose="020B0502040204020203" pitchFamily="34" charset="0"/>
              </a:rPr>
            </a:br>
            <a:r>
              <a:rPr lang="en-GB" sz="1050" b="1" u="sng" dirty="0">
                <a:latin typeface="Bahnschrift Light SemiCondensed" panose="020B0502040204020203" pitchFamily="34" charset="0"/>
                <a:cs typeface="Shruti" panose="020B0502040204020203" pitchFamily="34" charset="0"/>
              </a:rPr>
              <a:t>Childrens bags- </a:t>
            </a:r>
            <a:r>
              <a:rPr lang="en-GB" sz="1050" dirty="0">
                <a:latin typeface="Bahnschrift Light SemiCondensed" panose="020B0502040204020203" pitchFamily="34" charset="0"/>
                <a:cs typeface="Shruti" panose="020B0502040204020203" pitchFamily="34" charset="0"/>
              </a:rPr>
              <a:t>Please provide a spare change of clothes, nappies and wipes if required and check bags regularly for restocking .  Please ensure nappies are supplied daily. A named water bottle is needed daily , some water bottles have shown signs of mould – please ensure all parts of the bottles are thoroughly cleaned and bottles replaced if parts deteriorate .</a:t>
            </a:r>
          </a:p>
          <a:p>
            <a:r>
              <a:rPr lang="en-GB" sz="1050" dirty="0">
                <a:latin typeface="Bahnschrift Light SemiCondensed" panose="020B0502040204020203" pitchFamily="34" charset="0"/>
                <a:cs typeface="Shruti" panose="020B0502040204020203" pitchFamily="34" charset="0"/>
              </a:rPr>
              <a:t>As the weather is changing, please also bring your child's winter coat and wellie boots, remember to bring a change of footwear as wellies cannot be worn in the Nursery.</a:t>
            </a:r>
          </a:p>
          <a:p>
            <a:r>
              <a:rPr lang="en-GB" sz="1050" b="1" dirty="0">
                <a:latin typeface="Bahnschrift Light SemiCondensed" panose="020B0502040204020203" pitchFamily="34" charset="0"/>
                <a:cs typeface="Shruti" panose="020B0502040204020203" pitchFamily="34" charset="0"/>
              </a:rPr>
              <a:t>Medicine</a:t>
            </a:r>
            <a:r>
              <a:rPr lang="en-GB" sz="1050" dirty="0">
                <a:latin typeface="Bahnschrift Light SemiCondensed" panose="020B0502040204020203" pitchFamily="34" charset="0"/>
                <a:cs typeface="Shruti" panose="020B0502040204020203" pitchFamily="34" charset="0"/>
              </a:rPr>
              <a:t>- Any Medicine needs to be handed to a member of the team. Please do not leave this in your child's bag.</a:t>
            </a:r>
          </a:p>
          <a:p>
            <a:endParaRPr lang="en-GB" sz="1050" dirty="0">
              <a:latin typeface="Bahnschrift Light SemiCondensed" panose="020B0502040204020203" pitchFamily="34" charset="0"/>
              <a:cs typeface="Shruti" panose="020B0502040204020203" pitchFamily="34" charset="0"/>
            </a:endParaRPr>
          </a:p>
          <a:p>
            <a:r>
              <a:rPr lang="en-GB" sz="1050" b="1" dirty="0">
                <a:latin typeface="Bahnschrift Light SemiCondensed" panose="020B0502040204020203" pitchFamily="34" charset="0"/>
                <a:cs typeface="Shruti" panose="020B0502040204020203" pitchFamily="34" charset="0"/>
              </a:rPr>
              <a:t>Dress code - No skinny jeans/jeggings, dresses or lace up shoes</a:t>
            </a:r>
          </a:p>
          <a:p>
            <a:endParaRPr lang="en-GB" sz="1050" b="1" dirty="0">
              <a:latin typeface="Bahnschrift Light SemiCondensed" panose="020B0502040204020203" pitchFamily="34" charset="0"/>
              <a:cs typeface="Shruti" panose="020B0502040204020203" pitchFamily="34" charset="0"/>
            </a:endParaRPr>
          </a:p>
          <a:p>
            <a:r>
              <a:rPr lang="en-GB" sz="1050" b="1" u="sng" dirty="0">
                <a:latin typeface="Bahnschrift Light SemiCondensed" panose="020B0502040204020203" pitchFamily="34" charset="0"/>
                <a:cs typeface="Shruti" panose="020B0502040204020203" pitchFamily="34" charset="0"/>
              </a:rPr>
              <a:t>Breakfast club</a:t>
            </a:r>
            <a:r>
              <a:rPr lang="en-GB" sz="1050" u="sng" dirty="0">
                <a:latin typeface="Bahnschrift Light SemiCondensed" panose="020B0502040204020203" pitchFamily="34" charset="0"/>
                <a:cs typeface="Shruti" panose="020B0502040204020203" pitchFamily="34" charset="0"/>
              </a:rPr>
              <a:t>- </a:t>
            </a:r>
            <a:r>
              <a:rPr lang="en-GB" sz="1050" dirty="0">
                <a:latin typeface="Bahnschrift Light SemiCondensed" panose="020B0502040204020203" pitchFamily="34" charset="0"/>
                <a:cs typeface="Shruti" panose="020B0502040204020203" pitchFamily="34" charset="0"/>
              </a:rPr>
              <a:t>is between 8-8.30am, please arrive by 8.25am latest if breakfast is required.</a:t>
            </a:r>
          </a:p>
          <a:p>
            <a:endParaRPr lang="en-GB" sz="1050" dirty="0">
              <a:latin typeface="Bahnschrift Light SemiCondensed" panose="020B0502040204020203" pitchFamily="34" charset="0"/>
              <a:cs typeface="Shruti" panose="020B0502040204020203" pitchFamily="34" charset="0"/>
            </a:endParaRPr>
          </a:p>
          <a:p>
            <a:r>
              <a:rPr lang="en-GB" sz="1050" b="1" u="sng" dirty="0">
                <a:latin typeface="Bahnschrift Light SemiCondensed" panose="020B0502040204020203" pitchFamily="34" charset="0"/>
                <a:cs typeface="Shruti" panose="020B0502040204020203" pitchFamily="34" charset="0"/>
              </a:rPr>
              <a:t>Lateness and absence-</a:t>
            </a:r>
            <a:r>
              <a:rPr lang="en-GB" sz="1050" u="sng" dirty="0">
                <a:latin typeface="Bahnschrift Light SemiCondensed" panose="020B0502040204020203" pitchFamily="34" charset="0"/>
                <a:cs typeface="Shruti" panose="020B0502040204020203" pitchFamily="34" charset="0"/>
              </a:rPr>
              <a:t> </a:t>
            </a:r>
            <a:r>
              <a:rPr lang="en-GB" sz="1050" dirty="0">
                <a:latin typeface="Bahnschrift Light SemiCondensed" panose="020B0502040204020203" pitchFamily="34" charset="0"/>
                <a:cs typeface="Shruti" panose="020B0502040204020203" pitchFamily="34" charset="0"/>
              </a:rPr>
              <a:t>Please be aware you will be charged if your child is absent, or parents are late when collecting their child. Please remember to inform us as early as possible if your child will not be attending. If your child arrives later than 9.30am, they will not be included in our daily lunch list, and a packed lunch box will need to be supplied.</a:t>
            </a:r>
          </a:p>
          <a:p>
            <a:r>
              <a:rPr lang="en-GB" sz="1050" dirty="0">
                <a:latin typeface="Bahnschrift Light SemiCondensed" panose="020B0502040204020203" pitchFamily="34" charset="0"/>
                <a:cs typeface="Shruti" panose="020B0502040204020203" pitchFamily="34" charset="0"/>
              </a:rPr>
              <a:t>Punctuality is important to prepare your child for school attendance.</a:t>
            </a:r>
          </a:p>
          <a:p>
            <a:r>
              <a:rPr lang="en-GB" sz="1050" dirty="0">
                <a:latin typeface="Bahnschrift Light SemiCondensed" panose="020B0502040204020203" pitchFamily="34" charset="0"/>
                <a:cs typeface="Shruti" panose="020B0502040204020203" pitchFamily="34" charset="0"/>
              </a:rPr>
              <a:t>If you are late in the evening, please ring to let us know in advance.</a:t>
            </a:r>
          </a:p>
          <a:p>
            <a:endParaRPr lang="en-GB" sz="1050" dirty="0">
              <a:latin typeface="Bahnschrift Light SemiCondensed" panose="020B0502040204020203" pitchFamily="34" charset="0"/>
              <a:cs typeface="Shruti" panose="020B0502040204020203" pitchFamily="34" charset="0"/>
            </a:endParaRPr>
          </a:p>
          <a:p>
            <a:r>
              <a:rPr lang="en-GB" sz="1050" b="1" dirty="0">
                <a:latin typeface="Bahnschrift Light SemiCondensed" panose="020B0502040204020203" pitchFamily="34" charset="0"/>
                <a:cs typeface="Shruti" panose="020B0502040204020203" pitchFamily="34" charset="0"/>
              </a:rPr>
              <a:t>Flu Vaccine </a:t>
            </a:r>
          </a:p>
          <a:p>
            <a:r>
              <a:rPr lang="en-GB" sz="1050" dirty="0">
                <a:latin typeface="Bahnschrift Light SemiCondensed" panose="020B0502040204020203" pitchFamily="34" charset="0"/>
                <a:cs typeface="Shruti" panose="020B0502040204020203" pitchFamily="34" charset="0"/>
              </a:rPr>
              <a:t>This year’s Flu Vaccination programme is underway.</a:t>
            </a:r>
          </a:p>
          <a:p>
            <a:r>
              <a:rPr lang="en-GB" sz="1050" dirty="0">
                <a:latin typeface="Bahnschrift Light SemiCondensed" panose="020B0502040204020203" pitchFamily="34" charset="0"/>
                <a:cs typeface="Shruti" panose="020B0502040204020203" pitchFamily="34" charset="0"/>
              </a:rPr>
              <a:t>Children aged 2 and 3 years old are eligible for a free flu vaccine – given as a nasal spray .</a:t>
            </a:r>
          </a:p>
          <a:p>
            <a:r>
              <a:rPr lang="en-GB" sz="1050" dirty="0">
                <a:latin typeface="Bahnschrift Light SemiCondensed" panose="020B0502040204020203" pitchFamily="34" charset="0"/>
                <a:cs typeface="Shruti" panose="020B0502040204020203" pitchFamily="34" charset="0"/>
              </a:rPr>
              <a:t>Please contact your GP to book .</a:t>
            </a:r>
          </a:p>
          <a:p>
            <a:endParaRPr lang="en-GB" sz="1100" dirty="0">
              <a:latin typeface="Bahnschrift Light SemiCondensed" panose="020B0502040204020203" pitchFamily="34" charset="0"/>
              <a:cs typeface="Shruti" panose="020B0502040204020203" pitchFamily="34" charset="0"/>
            </a:endParaRPr>
          </a:p>
          <a:p>
            <a:endParaRPr lang="en-GB" sz="1100" dirty="0">
              <a:latin typeface="Bahnschrift Light SemiCondensed" panose="020B0502040204020203" pitchFamily="34" charset="0"/>
              <a:cs typeface="Shruti" panose="020B0502040204020203" pitchFamily="34" charset="0"/>
            </a:endParaRPr>
          </a:p>
          <a:p>
            <a:endParaRPr lang="en-GB" sz="1100" b="1" u="sng" dirty="0">
              <a:latin typeface="Bahnschrift Light SemiCondensed" panose="020B0502040204020203" pitchFamily="34" charset="0"/>
              <a:cs typeface="Shruti" panose="020B0502040204020203" pitchFamily="34" charset="0"/>
            </a:endParaRPr>
          </a:p>
        </p:txBody>
      </p:sp>
      <p:sp>
        <p:nvSpPr>
          <p:cNvPr id="12" name="Rectangle 11">
            <a:extLst>
              <a:ext uri="{FF2B5EF4-FFF2-40B4-BE49-F238E27FC236}">
                <a16:creationId xmlns:a16="http://schemas.microsoft.com/office/drawing/2014/main" id="{ECB0F314-0BC2-71CF-3065-DDF3BF019D98}"/>
              </a:ext>
            </a:extLst>
          </p:cNvPr>
          <p:cNvSpPr/>
          <p:nvPr/>
        </p:nvSpPr>
        <p:spPr>
          <a:xfrm>
            <a:off x="271637" y="777148"/>
            <a:ext cx="6334006" cy="1077218"/>
          </a:xfrm>
          <a:prstGeom prst="rect">
            <a:avLst/>
          </a:prstGeom>
        </p:spPr>
        <p:txBody>
          <a:bodyPr wrap="square">
            <a:spAutoFit/>
          </a:bodyPr>
          <a:lstStyle/>
          <a:p>
            <a:pPr algn="ctr"/>
            <a:r>
              <a:rPr lang="en-GB" sz="3200" b="1" u="sng" dirty="0">
                <a:solidFill>
                  <a:schemeClr val="accent6">
                    <a:lumMod val="75000"/>
                  </a:schemeClr>
                </a:solidFill>
                <a:latin typeface="Baguet Script" panose="020B0604020202020204" pitchFamily="2" charset="0"/>
                <a:cs typeface="Shruti" panose="020B0502040204020203" pitchFamily="34" charset="0"/>
              </a:rPr>
              <a:t>The Chelsfield Preschool and Nursery Newsletter December 2023</a:t>
            </a:r>
          </a:p>
        </p:txBody>
      </p:sp>
    </p:spTree>
    <p:extLst>
      <p:ext uri="{BB962C8B-B14F-4D97-AF65-F5344CB8AC3E}">
        <p14:creationId xmlns:p14="http://schemas.microsoft.com/office/powerpoint/2010/main" val="4098429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E89064F-5788-EC1A-4B77-B2FDAC2CE309}"/>
              </a:ext>
            </a:extLst>
          </p:cNvPr>
          <p:cNvSpPr/>
          <p:nvPr/>
        </p:nvSpPr>
        <p:spPr>
          <a:xfrm>
            <a:off x="270186" y="5781040"/>
            <a:ext cx="2767654" cy="338328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4" name="Rectangle 3">
            <a:extLst>
              <a:ext uri="{FF2B5EF4-FFF2-40B4-BE49-F238E27FC236}">
                <a16:creationId xmlns:a16="http://schemas.microsoft.com/office/drawing/2014/main" id="{720C4BD0-8C2E-591D-587D-2D7C7A11A6F1}"/>
              </a:ext>
            </a:extLst>
          </p:cNvPr>
          <p:cNvSpPr/>
          <p:nvPr/>
        </p:nvSpPr>
        <p:spPr>
          <a:xfrm>
            <a:off x="188530" y="2087298"/>
            <a:ext cx="2849309" cy="325686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5" name="Rectangle 4">
            <a:extLst>
              <a:ext uri="{FF2B5EF4-FFF2-40B4-BE49-F238E27FC236}">
                <a16:creationId xmlns:a16="http://schemas.microsoft.com/office/drawing/2014/main" id="{C4EBD5E9-00A9-453E-4873-E1889803B327}"/>
              </a:ext>
            </a:extLst>
          </p:cNvPr>
          <p:cNvSpPr/>
          <p:nvPr/>
        </p:nvSpPr>
        <p:spPr>
          <a:xfrm>
            <a:off x="188530" y="540967"/>
            <a:ext cx="6334006" cy="1077218"/>
          </a:xfrm>
          <a:prstGeom prst="rect">
            <a:avLst/>
          </a:prstGeom>
        </p:spPr>
        <p:txBody>
          <a:bodyPr wrap="square">
            <a:spAutoFit/>
          </a:bodyPr>
          <a:lstStyle/>
          <a:p>
            <a:pPr algn="ctr"/>
            <a:r>
              <a:rPr lang="en-GB" sz="3200" b="1" u="sng" dirty="0">
                <a:latin typeface="Baguet Script" panose="020B0604020202020204" pitchFamily="2" charset="0"/>
                <a:cs typeface="Shruti" panose="020B0502040204020203" pitchFamily="34" charset="0"/>
              </a:rPr>
              <a:t>The Chelsfield Preschool and Nursery Newsletter December 2023</a:t>
            </a:r>
          </a:p>
        </p:txBody>
      </p:sp>
      <p:pic>
        <p:nvPicPr>
          <p:cNvPr id="6" name="Picture 5" descr="A blue sign with white text&#10;&#10;Description automatically generated with low confidence">
            <a:extLst>
              <a:ext uri="{FF2B5EF4-FFF2-40B4-BE49-F238E27FC236}">
                <a16:creationId xmlns:a16="http://schemas.microsoft.com/office/drawing/2014/main" id="{9F96894E-46D8-3C42-47CA-6A01A46923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4611" y="2131946"/>
            <a:ext cx="3393203" cy="2100554"/>
          </a:xfrm>
          <a:prstGeom prst="rect">
            <a:avLst/>
          </a:prstGeom>
        </p:spPr>
      </p:pic>
      <p:sp>
        <p:nvSpPr>
          <p:cNvPr id="7" name="Rectangle 6">
            <a:extLst>
              <a:ext uri="{FF2B5EF4-FFF2-40B4-BE49-F238E27FC236}">
                <a16:creationId xmlns:a16="http://schemas.microsoft.com/office/drawing/2014/main" id="{CBCB3BA8-A50D-CDD9-782A-C7BE6BE8E4AA}"/>
              </a:ext>
            </a:extLst>
          </p:cNvPr>
          <p:cNvSpPr/>
          <p:nvPr/>
        </p:nvSpPr>
        <p:spPr>
          <a:xfrm>
            <a:off x="3613980" y="3373143"/>
            <a:ext cx="3244020" cy="292388"/>
          </a:xfrm>
          <a:prstGeom prst="rect">
            <a:avLst/>
          </a:prstGeom>
        </p:spPr>
        <p:txBody>
          <a:bodyPr wrap="square">
            <a:spAutoFit/>
          </a:bodyPr>
          <a:lstStyle/>
          <a:p>
            <a:endParaRPr lang="en-GB" sz="1300" dirty="0">
              <a:latin typeface="Bahnschrift Light SemiCondensed" panose="020B0502040204020203" pitchFamily="34" charset="0"/>
              <a:cs typeface="Shruti" panose="020B0502040204020203" pitchFamily="34" charset="0"/>
            </a:endParaRPr>
          </a:p>
        </p:txBody>
      </p:sp>
      <p:sp>
        <p:nvSpPr>
          <p:cNvPr id="8" name="TextBox 7">
            <a:extLst>
              <a:ext uri="{FF2B5EF4-FFF2-40B4-BE49-F238E27FC236}">
                <a16:creationId xmlns:a16="http://schemas.microsoft.com/office/drawing/2014/main" id="{1D9D0AC0-42D9-C89D-911D-A7DA78A94519}"/>
              </a:ext>
            </a:extLst>
          </p:cNvPr>
          <p:cNvSpPr txBox="1"/>
          <p:nvPr/>
        </p:nvSpPr>
        <p:spPr>
          <a:xfrm>
            <a:off x="270186" y="2155902"/>
            <a:ext cx="2462854" cy="3046988"/>
          </a:xfrm>
          <a:prstGeom prst="rect">
            <a:avLst/>
          </a:prstGeom>
          <a:noFill/>
        </p:spPr>
        <p:txBody>
          <a:bodyPr wrap="square">
            <a:spAutoFit/>
          </a:bodyPr>
          <a:lstStyle/>
          <a:p>
            <a:pPr algn="ctr"/>
            <a:r>
              <a:rPr lang="en-GB" sz="1200" b="1" u="sng" dirty="0">
                <a:latin typeface="Bahnschrift Light SemiCondensed" panose="020B0502040204020203" pitchFamily="34" charset="0"/>
                <a:cs typeface="Shruti" panose="020B0502040204020203" pitchFamily="34" charset="0"/>
              </a:rPr>
              <a:t>Local Family Centres</a:t>
            </a:r>
          </a:p>
          <a:p>
            <a:endParaRPr lang="en-GB" sz="1200" b="1" dirty="0">
              <a:latin typeface="Bahnschrift Light SemiCondensed" panose="020B0502040204020203" pitchFamily="34" charset="0"/>
              <a:cs typeface="Shruti" panose="020B0502040204020203" pitchFamily="34" charset="0"/>
            </a:endParaRPr>
          </a:p>
          <a:p>
            <a:r>
              <a:rPr lang="en-GB" sz="1200" dirty="0">
                <a:latin typeface="Bahnschrift Light SemiCondensed" panose="020B0502040204020203" pitchFamily="34" charset="0"/>
                <a:cs typeface="Shruti" panose="020B0502040204020203" pitchFamily="34" charset="0"/>
              </a:rPr>
              <a:t>Blenheim Children and Family Centre</a:t>
            </a:r>
          </a:p>
          <a:p>
            <a:r>
              <a:rPr lang="en-GB" sz="1200" dirty="0">
                <a:latin typeface="Bahnschrift Light SemiCondensed" panose="020B0502040204020203" pitchFamily="34" charset="0"/>
                <a:cs typeface="Shruti" panose="020B0502040204020203" pitchFamily="34" charset="0"/>
              </a:rPr>
              <a:t>Email –</a:t>
            </a:r>
            <a:r>
              <a:rPr lang="en-GB" sz="1200" dirty="0">
                <a:latin typeface="Bahnschrift Light SemiCondensed" panose="020B0502040204020203" pitchFamily="34" charset="0"/>
                <a:cs typeface="Shruti" panose="020B0502040204020203" pitchFamily="34" charset="0"/>
                <a:hlinkClick r:id="rId3"/>
              </a:rPr>
              <a:t>BLENHEIMCFC@BROMLEY.GOV.UK</a:t>
            </a:r>
            <a:endParaRPr lang="en-GB" sz="1200" dirty="0">
              <a:latin typeface="Bahnschrift Light SemiCondensed" panose="020B0502040204020203" pitchFamily="34" charset="0"/>
              <a:cs typeface="Shruti" panose="020B0502040204020203" pitchFamily="34" charset="0"/>
            </a:endParaRPr>
          </a:p>
          <a:p>
            <a:r>
              <a:rPr lang="en-GB" sz="1200" dirty="0">
                <a:latin typeface="Bahnschrift Light SemiCondensed" panose="020B0502040204020203" pitchFamily="34" charset="0"/>
                <a:cs typeface="Shruti" panose="020B0502040204020203" pitchFamily="34" charset="0"/>
              </a:rPr>
              <a:t>Phone – 01689 831193</a:t>
            </a:r>
          </a:p>
          <a:p>
            <a:endParaRPr lang="en-GB" sz="1200" dirty="0">
              <a:latin typeface="Bahnschrift Light SemiCondensed" panose="020B0502040204020203" pitchFamily="34" charset="0"/>
              <a:cs typeface="Shruti" panose="020B0502040204020203" pitchFamily="34" charset="0"/>
            </a:endParaRPr>
          </a:p>
          <a:p>
            <a:r>
              <a:rPr lang="en-GB" sz="1200" dirty="0">
                <a:latin typeface="Bahnschrift Light SemiCondensed" panose="020B0502040204020203" pitchFamily="34" charset="0"/>
                <a:cs typeface="Shruti" panose="020B0502040204020203" pitchFamily="34" charset="0"/>
              </a:rPr>
              <a:t>Cotmandene Family Centre</a:t>
            </a:r>
          </a:p>
          <a:p>
            <a:r>
              <a:rPr lang="en-GB" sz="1200" dirty="0">
                <a:latin typeface="Bahnschrift Light SemiCondensed" panose="020B0502040204020203" pitchFamily="34" charset="0"/>
                <a:cs typeface="Shruti" panose="020B0502040204020203" pitchFamily="34" charset="0"/>
              </a:rPr>
              <a:t>Email – </a:t>
            </a:r>
            <a:r>
              <a:rPr lang="en-GB" sz="1200" dirty="0">
                <a:latin typeface="Bahnschrift Light SemiCondensed" panose="020B0502040204020203" pitchFamily="34" charset="0"/>
                <a:cs typeface="Shruti" panose="020B0502040204020203" pitchFamily="34" charset="0"/>
                <a:hlinkClick r:id="rId4"/>
              </a:rPr>
              <a:t>COTMANDENECFC@BROMLEY.GOV.UK</a:t>
            </a:r>
            <a:endParaRPr lang="en-GB" sz="1200" dirty="0">
              <a:latin typeface="Bahnschrift Light SemiCondensed" panose="020B0502040204020203" pitchFamily="34" charset="0"/>
              <a:cs typeface="Shruti" panose="020B0502040204020203" pitchFamily="34" charset="0"/>
            </a:endParaRPr>
          </a:p>
          <a:p>
            <a:r>
              <a:rPr lang="en-GB" sz="1200" dirty="0">
                <a:latin typeface="Bahnschrift Light SemiCondensed" panose="020B0502040204020203" pitchFamily="34" charset="0"/>
                <a:cs typeface="Shruti" panose="020B0502040204020203" pitchFamily="34" charset="0"/>
              </a:rPr>
              <a:t>Phone – 0208 300 2548</a:t>
            </a:r>
          </a:p>
          <a:p>
            <a:endParaRPr lang="en-GB" sz="1200" dirty="0">
              <a:latin typeface="Bahnschrift Light SemiCondensed" panose="020B0502040204020203" pitchFamily="34" charset="0"/>
              <a:cs typeface="Shruti" panose="020B0502040204020203" pitchFamily="34" charset="0"/>
            </a:endParaRPr>
          </a:p>
          <a:p>
            <a:r>
              <a:rPr lang="en-GB" sz="1200" dirty="0">
                <a:latin typeface="Bahnschrift SemiLight SemiConde" panose="020B0502040204020203" pitchFamily="34" charset="0"/>
              </a:rPr>
              <a:t>Children and Family Centres offer a range of services to meet the needs of children under five and support their families. </a:t>
            </a:r>
            <a:endParaRPr lang="en-GB" sz="1200" dirty="0">
              <a:latin typeface="Bahnschrift SemiLight SemiConde" panose="020B0502040204020203" pitchFamily="34" charset="0"/>
              <a:cs typeface="Shruti" panose="020B0502040204020203" pitchFamily="34" charset="0"/>
            </a:endParaRPr>
          </a:p>
        </p:txBody>
      </p:sp>
      <p:sp>
        <p:nvSpPr>
          <p:cNvPr id="9" name="TextBox 8">
            <a:extLst>
              <a:ext uri="{FF2B5EF4-FFF2-40B4-BE49-F238E27FC236}">
                <a16:creationId xmlns:a16="http://schemas.microsoft.com/office/drawing/2014/main" id="{3A81F14B-3CD9-20E2-D870-0495D474F8A6}"/>
              </a:ext>
            </a:extLst>
          </p:cNvPr>
          <p:cNvSpPr txBox="1"/>
          <p:nvPr/>
        </p:nvSpPr>
        <p:spPr>
          <a:xfrm>
            <a:off x="354940" y="5949186"/>
            <a:ext cx="3259040" cy="3046988"/>
          </a:xfrm>
          <a:prstGeom prst="rect">
            <a:avLst/>
          </a:prstGeom>
          <a:noFill/>
        </p:spPr>
        <p:txBody>
          <a:bodyPr wrap="square" rtlCol="0">
            <a:spAutoFit/>
          </a:bodyPr>
          <a:lstStyle/>
          <a:p>
            <a:r>
              <a:rPr lang="en-GB" sz="1200" b="1" u="sng" dirty="0">
                <a:latin typeface="Bahnschrift SemiLight SemiConde" panose="020B0502040204020203" pitchFamily="34" charset="0"/>
              </a:rPr>
              <a:t>Mental Health Support</a:t>
            </a: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NHS - 111</a:t>
            </a: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Samaritans - 116 123</a:t>
            </a: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Mind - </a:t>
            </a:r>
            <a:r>
              <a:rPr lang="en-GB" sz="1200" dirty="0">
                <a:latin typeface="Bahnschrift SemiLight SemiConde" panose="020B0502040204020203" pitchFamily="34" charset="0"/>
                <a:hlinkClick r:id="rId5"/>
              </a:rPr>
              <a:t>www.mind.org.uk</a:t>
            </a:r>
            <a:endParaRPr lang="en-GB" sz="1200" dirty="0">
              <a:latin typeface="Bahnschrift SemiLight SemiConde" panose="020B0502040204020203" pitchFamily="34" charset="0"/>
            </a:endParaRP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Self-Help Ideas</a:t>
            </a:r>
          </a:p>
          <a:p>
            <a:pPr marL="285750" indent="-285750">
              <a:buFont typeface="Wingdings" panose="05000000000000000000" pitchFamily="2" charset="2"/>
              <a:buChar char="ü"/>
            </a:pPr>
            <a:r>
              <a:rPr lang="en-GB" sz="1200" dirty="0">
                <a:latin typeface="Bahnschrift SemiLight SemiConde" panose="020B0502040204020203" pitchFamily="34" charset="0"/>
              </a:rPr>
              <a:t>Maintain a Healthy diet</a:t>
            </a:r>
          </a:p>
          <a:p>
            <a:pPr marL="285750" indent="-285750">
              <a:buFont typeface="Wingdings" panose="05000000000000000000" pitchFamily="2" charset="2"/>
              <a:buChar char="ü"/>
            </a:pPr>
            <a:r>
              <a:rPr lang="en-GB" sz="1200" dirty="0">
                <a:latin typeface="Bahnschrift SemiLight SemiConde" panose="020B0502040204020203" pitchFamily="34" charset="0"/>
              </a:rPr>
              <a:t>Exercise regularly</a:t>
            </a:r>
          </a:p>
          <a:p>
            <a:pPr marL="285750" indent="-285750">
              <a:buFont typeface="Wingdings" panose="05000000000000000000" pitchFamily="2" charset="2"/>
              <a:buChar char="ü"/>
            </a:pPr>
            <a:r>
              <a:rPr lang="en-GB" sz="1200" dirty="0">
                <a:latin typeface="Bahnschrift SemiLight SemiConde" panose="020B0502040204020203" pitchFamily="34" charset="0"/>
              </a:rPr>
              <a:t>Connect with others</a:t>
            </a:r>
          </a:p>
          <a:p>
            <a:pPr marL="285750" indent="-285750">
              <a:buFont typeface="Wingdings" panose="05000000000000000000" pitchFamily="2" charset="2"/>
              <a:buChar char="ü"/>
            </a:pPr>
            <a:r>
              <a:rPr lang="en-GB" sz="1200" dirty="0">
                <a:latin typeface="Bahnschrift SemiLight SemiConde" panose="020B0502040204020203" pitchFamily="34" charset="0"/>
              </a:rPr>
              <a:t>Set goals and challenges</a:t>
            </a:r>
          </a:p>
          <a:p>
            <a:pPr marL="285750" indent="-285750">
              <a:buFont typeface="Wingdings" panose="05000000000000000000" pitchFamily="2" charset="2"/>
              <a:buChar char="ü"/>
            </a:pPr>
            <a:r>
              <a:rPr lang="en-GB" sz="1200" dirty="0">
                <a:latin typeface="Bahnschrift SemiLight SemiConde" panose="020B0502040204020203" pitchFamily="34" charset="0"/>
              </a:rPr>
              <a:t>Take up a Hobby</a:t>
            </a:r>
          </a:p>
          <a:p>
            <a:pPr marL="285750" indent="-285750">
              <a:buFont typeface="Wingdings" panose="05000000000000000000" pitchFamily="2" charset="2"/>
              <a:buChar char="ü"/>
            </a:pPr>
            <a:r>
              <a:rPr lang="en-GB" sz="1200" dirty="0">
                <a:latin typeface="Bahnschrift SemiLight SemiConde" panose="020B0502040204020203" pitchFamily="34" charset="0"/>
              </a:rPr>
              <a:t>Volunteer in the Community</a:t>
            </a:r>
          </a:p>
          <a:p>
            <a:pPr marL="285750" indent="-285750">
              <a:buFont typeface="Wingdings" panose="05000000000000000000" pitchFamily="2" charset="2"/>
              <a:buChar char="ü"/>
            </a:pPr>
            <a:r>
              <a:rPr lang="en-GB" sz="1200" dirty="0">
                <a:latin typeface="Bahnschrift SemiLight SemiConde" panose="020B0502040204020203" pitchFamily="34" charset="0"/>
              </a:rPr>
              <a:t>Avoid unhealthy habits </a:t>
            </a:r>
          </a:p>
        </p:txBody>
      </p:sp>
      <p:sp>
        <p:nvSpPr>
          <p:cNvPr id="10" name="Rectangle 9">
            <a:extLst>
              <a:ext uri="{FF2B5EF4-FFF2-40B4-BE49-F238E27FC236}">
                <a16:creationId xmlns:a16="http://schemas.microsoft.com/office/drawing/2014/main" id="{9B2731D4-FB0D-8868-F1CB-2E5E442122E3}"/>
              </a:ext>
            </a:extLst>
          </p:cNvPr>
          <p:cNvSpPr/>
          <p:nvPr/>
        </p:nvSpPr>
        <p:spPr>
          <a:xfrm>
            <a:off x="2668333" y="4519996"/>
            <a:ext cx="3691464" cy="1932758"/>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dirty="0"/>
          </a:p>
        </p:txBody>
      </p:sp>
      <p:sp>
        <p:nvSpPr>
          <p:cNvPr id="11" name="TextBox 10">
            <a:extLst>
              <a:ext uri="{FF2B5EF4-FFF2-40B4-BE49-F238E27FC236}">
                <a16:creationId xmlns:a16="http://schemas.microsoft.com/office/drawing/2014/main" id="{3C656AE6-9CC2-3682-6C41-53CA489E4883}"/>
              </a:ext>
            </a:extLst>
          </p:cNvPr>
          <p:cNvSpPr txBox="1"/>
          <p:nvPr/>
        </p:nvSpPr>
        <p:spPr>
          <a:xfrm>
            <a:off x="2733040" y="4597835"/>
            <a:ext cx="3649254" cy="1938992"/>
          </a:xfrm>
          <a:prstGeom prst="rect">
            <a:avLst/>
          </a:prstGeom>
          <a:noFill/>
        </p:spPr>
        <p:txBody>
          <a:bodyPr wrap="square">
            <a:spAutoFit/>
          </a:bodyPr>
          <a:lstStyle/>
          <a:p>
            <a:r>
              <a:rPr lang="en-GB" sz="1200" dirty="0">
                <a:latin typeface="Bahnschrift SemiLight SemiConde" panose="020B0502040204020203" pitchFamily="34" charset="0"/>
              </a:rPr>
              <a:t>The Bromley Children Project and partners continue to ensure that support, activities and services are made available to the local community.</a:t>
            </a: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Social media: for up-to-date information, announcements and much more please visit our social media pages.</a:t>
            </a:r>
          </a:p>
          <a:p>
            <a:r>
              <a:rPr lang="en-GB" sz="1200" dirty="0">
                <a:latin typeface="Bahnschrift SemiLight SemiConde" panose="020B0502040204020203" pitchFamily="34" charset="0"/>
              </a:rPr>
              <a:t>Facebook </a:t>
            </a:r>
            <a:r>
              <a:rPr lang="en-GB" sz="1200" dirty="0">
                <a:latin typeface="Bahnschrift SemiLight SemiConde" panose="020B0502040204020203" pitchFamily="34" charset="0"/>
                <a:hlinkClick r:id="rId6"/>
              </a:rPr>
              <a:t>The Bromley Children Project - Facebook</a:t>
            </a:r>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Instagram </a:t>
            </a:r>
            <a:r>
              <a:rPr lang="en-GB" sz="1200" dirty="0">
                <a:latin typeface="Bahnschrift SemiLight SemiConde" panose="020B0502040204020203" pitchFamily="34" charset="0"/>
                <a:hlinkClick r:id="rId7"/>
              </a:rPr>
              <a:t>The Bromley Children Project – Instagram </a:t>
            </a:r>
            <a:endParaRPr lang="en-GB" sz="1200" dirty="0">
              <a:latin typeface="Bahnschrift SemiLight SemiConde" panose="020B0502040204020203" pitchFamily="34" charset="0"/>
            </a:endParaRPr>
          </a:p>
          <a:p>
            <a:r>
              <a:rPr lang="en-GB" sz="1200" dirty="0" err="1">
                <a:latin typeface="Bahnschrift SemiLight SemiConde" panose="020B0502040204020203" pitchFamily="34" charset="0"/>
              </a:rPr>
              <a:t>Youtube</a:t>
            </a:r>
            <a:r>
              <a:rPr lang="en-GB" sz="1200" dirty="0">
                <a:latin typeface="Bahnschrift SemiLight SemiConde" panose="020B0502040204020203" pitchFamily="34" charset="0"/>
              </a:rPr>
              <a:t>  </a:t>
            </a:r>
            <a:r>
              <a:rPr lang="en-GB" sz="1200" dirty="0">
                <a:latin typeface="Bahnschrift SemiLight SemiConde" panose="020B0502040204020203" pitchFamily="34" charset="0"/>
                <a:hlinkClick r:id="rId8"/>
              </a:rPr>
              <a:t>The Bromley Children Project - Creative Kids</a:t>
            </a:r>
            <a:r>
              <a:rPr lang="en-GB" sz="1200" dirty="0">
                <a:latin typeface="Bahnschrift SemiLight SemiConde" panose="020B0502040204020203" pitchFamily="34" charset="0"/>
              </a:rPr>
              <a:t> </a:t>
            </a:r>
          </a:p>
          <a:p>
            <a:endParaRPr lang="en-GB" sz="1200" dirty="0">
              <a:latin typeface="Bahnschrift SemiLight SemiConde" panose="020B0502040204020203" pitchFamily="34" charset="0"/>
            </a:endParaRPr>
          </a:p>
        </p:txBody>
      </p:sp>
      <p:pic>
        <p:nvPicPr>
          <p:cNvPr id="12" name="Picture 11">
            <a:extLst>
              <a:ext uri="{FF2B5EF4-FFF2-40B4-BE49-F238E27FC236}">
                <a16:creationId xmlns:a16="http://schemas.microsoft.com/office/drawing/2014/main" id="{38557109-0C14-4977-8A5B-870A69622B49}"/>
              </a:ext>
            </a:extLst>
          </p:cNvPr>
          <p:cNvPicPr>
            <a:picLocks noChangeAspect="1"/>
          </p:cNvPicPr>
          <p:nvPr/>
        </p:nvPicPr>
        <p:blipFill rotWithShape="1">
          <a:blip r:embed="rId9"/>
          <a:srcRect r="63162"/>
          <a:stretch/>
        </p:blipFill>
        <p:spPr>
          <a:xfrm>
            <a:off x="3820162" y="6818089"/>
            <a:ext cx="1973622" cy="2781845"/>
          </a:xfrm>
          <a:prstGeom prst="rect">
            <a:avLst/>
          </a:prstGeom>
        </p:spPr>
      </p:pic>
    </p:spTree>
    <p:extLst>
      <p:ext uri="{BB962C8B-B14F-4D97-AF65-F5344CB8AC3E}">
        <p14:creationId xmlns:p14="http://schemas.microsoft.com/office/powerpoint/2010/main" val="13257007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304</TotalTime>
  <Words>825</Words>
  <Application>Microsoft Office PowerPoint</Application>
  <PresentationFormat>A4 Paper (210x297 mm)</PresentationFormat>
  <Paragraphs>98</Paragraphs>
  <Slides>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vt:i4>
      </vt:variant>
    </vt:vector>
  </HeadingPairs>
  <TitlesOfParts>
    <vt:vector size="12" baseType="lpstr">
      <vt:lpstr>Arial</vt:lpstr>
      <vt:lpstr>Arial Narrow</vt:lpstr>
      <vt:lpstr>Baguet Script</vt:lpstr>
      <vt:lpstr>Bahnschrift Light</vt:lpstr>
      <vt:lpstr>Bahnschrift Light SemiCondensed</vt:lpstr>
      <vt:lpstr>Bahnschrift SemiLight SemiConde</vt:lpstr>
      <vt:lpstr>Calibri</vt:lpstr>
      <vt:lpstr>Calibri Light</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Carter</dc:creator>
  <cp:lastModifiedBy>Gary Carter</cp:lastModifiedBy>
  <cp:revision>11</cp:revision>
  <cp:lastPrinted>2023-11-30T15:13:30Z</cp:lastPrinted>
  <dcterms:created xsi:type="dcterms:W3CDTF">2023-07-03T14:25:20Z</dcterms:created>
  <dcterms:modified xsi:type="dcterms:W3CDTF">2023-12-01T12:17:44Z</dcterms:modified>
</cp:coreProperties>
</file>