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316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ry Carter" userId="9c0b48d1aed7469b" providerId="LiveId" clId="{2D905FC4-52C5-4FD0-ADFC-DC2B87CFC4F7}"/>
    <pc:docChg chg="undo custSel modSld">
      <pc:chgData name="Gary Carter" userId="9c0b48d1aed7469b" providerId="LiveId" clId="{2D905FC4-52C5-4FD0-ADFC-DC2B87CFC4F7}" dt="2024-03-28T15:45:07.607" v="5033" actId="20577"/>
      <pc:docMkLst>
        <pc:docMk/>
      </pc:docMkLst>
      <pc:sldChg chg="addSp delSp modSp mod">
        <pc:chgData name="Gary Carter" userId="9c0b48d1aed7469b" providerId="LiveId" clId="{2D905FC4-52C5-4FD0-ADFC-DC2B87CFC4F7}" dt="2024-03-28T15:45:07.607" v="5033" actId="20577"/>
        <pc:sldMkLst>
          <pc:docMk/>
          <pc:sldMk cId="4098429432" sldId="256"/>
        </pc:sldMkLst>
        <pc:spChg chg="mod">
          <ac:chgData name="Gary Carter" userId="9c0b48d1aed7469b" providerId="LiveId" clId="{2D905FC4-52C5-4FD0-ADFC-DC2B87CFC4F7}" dt="2024-03-28T15:45:07.607" v="5033" actId="20577"/>
          <ac:spMkLst>
            <pc:docMk/>
            <pc:sldMk cId="4098429432" sldId="256"/>
            <ac:spMk id="7" creationId="{302484B5-D6C3-DABD-2407-E14BF1408C64}"/>
          </ac:spMkLst>
        </pc:spChg>
        <pc:spChg chg="mod">
          <ac:chgData name="Gary Carter" userId="9c0b48d1aed7469b" providerId="LiveId" clId="{2D905FC4-52C5-4FD0-ADFC-DC2B87CFC4F7}" dt="2024-03-28T15:41:16.599" v="4690" actId="20577"/>
          <ac:spMkLst>
            <pc:docMk/>
            <pc:sldMk cId="4098429432" sldId="256"/>
            <ac:spMk id="10" creationId="{9EDFE071-EB77-38B5-45C6-120E4C7BA8BC}"/>
          </ac:spMkLst>
        </pc:spChg>
        <pc:spChg chg="mod">
          <ac:chgData name="Gary Carter" userId="9c0b48d1aed7469b" providerId="LiveId" clId="{2D905FC4-52C5-4FD0-ADFC-DC2B87CFC4F7}" dt="2024-03-28T15:16:24.992" v="3285" actId="20577"/>
          <ac:spMkLst>
            <pc:docMk/>
            <pc:sldMk cId="4098429432" sldId="256"/>
            <ac:spMk id="12" creationId="{ECB0F314-0BC2-71CF-3065-DDF3BF019D98}"/>
          </ac:spMkLst>
        </pc:spChg>
        <pc:picChg chg="add mod ord modCrop">
          <ac:chgData name="Gary Carter" userId="9c0b48d1aed7469b" providerId="LiveId" clId="{2D905FC4-52C5-4FD0-ADFC-DC2B87CFC4F7}" dt="2024-03-06T12:33:50.596" v="3236" actId="732"/>
          <ac:picMkLst>
            <pc:docMk/>
            <pc:sldMk cId="4098429432" sldId="256"/>
            <ac:picMk id="2" creationId="{8D21AC33-F02E-BEDB-E2FA-90B701D16B96}"/>
          </ac:picMkLst>
        </pc:picChg>
        <pc:picChg chg="del">
          <ac:chgData name="Gary Carter" userId="9c0b48d1aed7469b" providerId="LiveId" clId="{2D905FC4-52C5-4FD0-ADFC-DC2B87CFC4F7}" dt="2024-03-06T12:32:29.559" v="3221" actId="478"/>
          <ac:picMkLst>
            <pc:docMk/>
            <pc:sldMk cId="4098429432" sldId="256"/>
            <ac:picMk id="3" creationId="{7723CA7D-82F9-8437-04B8-1D23F9A797A4}"/>
          </ac:picMkLst>
        </pc:picChg>
        <pc:picChg chg="add mod ord modCrop">
          <ac:chgData name="Gary Carter" userId="9c0b48d1aed7469b" providerId="LiveId" clId="{2D905FC4-52C5-4FD0-ADFC-DC2B87CFC4F7}" dt="2024-03-06T12:37:36.471" v="3256" actId="14100"/>
          <ac:picMkLst>
            <pc:docMk/>
            <pc:sldMk cId="4098429432" sldId="256"/>
            <ac:picMk id="4" creationId="{83F48A5B-2BA0-6B12-4AEB-AD7968073E93}"/>
          </ac:picMkLst>
        </pc:picChg>
      </pc:sldChg>
      <pc:sldChg chg="modSp mod">
        <pc:chgData name="Gary Carter" userId="9c0b48d1aed7469b" providerId="LiveId" clId="{2D905FC4-52C5-4FD0-ADFC-DC2B87CFC4F7}" dt="2024-03-06T12:36:51.996" v="3255" actId="207"/>
        <pc:sldMkLst>
          <pc:docMk/>
          <pc:sldMk cId="1325700792" sldId="257"/>
        </pc:sldMkLst>
        <pc:spChg chg="mod">
          <ac:chgData name="Gary Carter" userId="9c0b48d1aed7469b" providerId="LiveId" clId="{2D905FC4-52C5-4FD0-ADFC-DC2B87CFC4F7}" dt="2024-03-06T12:36:51.996" v="3255" actId="207"/>
          <ac:spMkLst>
            <pc:docMk/>
            <pc:sldMk cId="1325700792" sldId="257"/>
            <ac:spMk id="5" creationId="{C4EBD5E9-00A9-453E-4873-E1889803B32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C0C4870-0D95-4C28-BE3D-9A6BD56606D7}" type="datetimeFigureOut">
              <a:rPr lang="en-GB" smtClean="0"/>
              <a:t>27/06/2024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3179989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0C4870-0D95-4C28-BE3D-9A6BD56606D7}" type="datetimeFigureOut">
              <a:rPr lang="en-GB" smtClean="0"/>
              <a:t>27/06/2024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56402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0C4870-0D95-4C28-BE3D-9A6BD56606D7}" type="datetimeFigureOut">
              <a:rPr lang="en-GB" smtClean="0"/>
              <a:t>27/06/2024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2829124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0C4870-0D95-4C28-BE3D-9A6BD56606D7}" type="datetimeFigureOut">
              <a:rPr lang="en-GB" smtClean="0"/>
              <a:t>27/06/2024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4043068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0C4870-0D95-4C28-BE3D-9A6BD56606D7}" type="datetimeFigureOut">
              <a:rPr lang="en-GB" smtClean="0"/>
              <a:t>27/06/2024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4044112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C0C4870-0D95-4C28-BE3D-9A6BD56606D7}" type="datetimeFigureOut">
              <a:rPr lang="en-GB" smtClean="0"/>
              <a:t>27/06/2024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656679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C0C4870-0D95-4C28-BE3D-9A6BD56606D7}" type="datetimeFigureOut">
              <a:rPr lang="en-GB" smtClean="0"/>
              <a:t>27/06/2024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328622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0C4870-0D95-4C28-BE3D-9A6BD56606D7}" type="datetimeFigureOut">
              <a:rPr lang="en-GB" smtClean="0"/>
              <a:t>27/06/2024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303277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0C4870-0D95-4C28-BE3D-9A6BD56606D7}" type="datetimeFigureOut">
              <a:rPr lang="en-GB" smtClean="0"/>
              <a:t>27/06/2024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3774477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C0C4870-0D95-4C28-BE3D-9A6BD56606D7}" type="datetimeFigureOut">
              <a:rPr lang="en-GB" smtClean="0"/>
              <a:t>27/06/2024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465756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C0C4870-0D95-4C28-BE3D-9A6BD56606D7}" type="datetimeFigureOut">
              <a:rPr lang="en-GB" smtClean="0"/>
              <a:t>27/06/2024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2277002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C0C4870-0D95-4C28-BE3D-9A6BD56606D7}" type="datetimeFigureOut">
              <a:rPr lang="en-GB" smtClean="0"/>
              <a:t>27/06/2024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83DD939-4B74-4818-A7FF-EEDDB94C25E2}" type="slidenum">
              <a:rPr lang="en-GB" smtClean="0"/>
              <a:t>‹#›</a:t>
            </a:fld>
            <a:endParaRPr lang="en-GB"/>
          </a:p>
        </p:txBody>
      </p:sp>
    </p:spTree>
    <p:extLst>
      <p:ext uri="{BB962C8B-B14F-4D97-AF65-F5344CB8AC3E}">
        <p14:creationId xmlns:p14="http://schemas.microsoft.com/office/powerpoint/2010/main" val="38086399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youtube.com/channel/UCBIqDIiLdPr0K8IOuEtlIkA" TargetMode="External"/><Relationship Id="rId3" Type="http://schemas.openxmlformats.org/officeDocument/2006/relationships/hyperlink" Target="mailto:BLENHEIMCFC@BROMLEY.GOV.UK" TargetMode="External"/><Relationship Id="rId7" Type="http://schemas.openxmlformats.org/officeDocument/2006/relationships/hyperlink" Target="https://www.instagram.com/p/B-ps7qjpn2G/?igshid=ufxbzvohtka9" TargetMode="Externa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hyperlink" Target="https://www.facebook.com/Bromley-Children-Project-2110796529000470/" TargetMode="External"/><Relationship Id="rId5" Type="http://schemas.openxmlformats.org/officeDocument/2006/relationships/hyperlink" Target="http://www.mind.org.uk/" TargetMode="External"/><Relationship Id="rId4" Type="http://schemas.openxmlformats.org/officeDocument/2006/relationships/hyperlink" Target="mailto:COTMANDENECFC@BROMLEY.GOV.UK" TargetMode="External"/><Relationship Id="rId9"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3F48A5B-2BA0-6B12-4AEB-AD7968073E93}"/>
              </a:ext>
            </a:extLst>
          </p:cNvPr>
          <p:cNvPicPr>
            <a:picLocks noChangeAspect="1"/>
          </p:cNvPicPr>
          <p:nvPr/>
        </p:nvPicPr>
        <p:blipFill rotWithShape="1">
          <a:blip r:embed="rId2"/>
          <a:srcRect t="17448"/>
          <a:stretch/>
        </p:blipFill>
        <p:spPr>
          <a:xfrm>
            <a:off x="17969" y="0"/>
            <a:ext cx="6840025" cy="1415144"/>
          </a:xfrm>
          <a:prstGeom prst="rect">
            <a:avLst/>
          </a:prstGeom>
        </p:spPr>
      </p:pic>
      <p:sp>
        <p:nvSpPr>
          <p:cNvPr id="6" name="Rectangle 5">
            <a:extLst>
              <a:ext uri="{FF2B5EF4-FFF2-40B4-BE49-F238E27FC236}">
                <a16:creationId xmlns:a16="http://schemas.microsoft.com/office/drawing/2014/main" id="{78E99A43-DB62-5A3D-91C5-CE481130C683}"/>
              </a:ext>
            </a:extLst>
          </p:cNvPr>
          <p:cNvSpPr/>
          <p:nvPr/>
        </p:nvSpPr>
        <p:spPr>
          <a:xfrm>
            <a:off x="3613980" y="2384722"/>
            <a:ext cx="3168460" cy="1200329"/>
          </a:xfrm>
          <a:prstGeom prst="rect">
            <a:avLst/>
          </a:prstGeom>
        </p:spPr>
        <p:txBody>
          <a:bodyPr wrap="square">
            <a:spAutoFit/>
          </a:bodyPr>
          <a:lstStyle/>
          <a:p>
            <a:endParaRPr lang="en-GB" sz="1200" dirty="0">
              <a:solidFill>
                <a:prstClr val="black"/>
              </a:solidFill>
              <a:latin typeface="Arial Narrow" panose="020B0606020202030204" pitchFamily="34" charset="0"/>
              <a:cs typeface="Shruti" panose="020B0502040204020203" pitchFamily="34" charset="0"/>
            </a:endParaRPr>
          </a:p>
          <a:p>
            <a:endParaRPr lang="en-GB" sz="1200" dirty="0">
              <a:solidFill>
                <a:prstClr val="black"/>
              </a:solidFill>
              <a:latin typeface="Arial Narrow" panose="020B0606020202030204" pitchFamily="34" charset="0"/>
              <a:cs typeface="Shruti" panose="020B0502040204020203" pitchFamily="34" charset="0"/>
            </a:endParaRPr>
          </a:p>
          <a:p>
            <a:endParaRPr lang="en-GB" sz="1200" dirty="0">
              <a:solidFill>
                <a:prstClr val="black"/>
              </a:solidFill>
              <a:latin typeface="Arial Narrow" panose="020B0606020202030204" pitchFamily="34" charset="0"/>
              <a:cs typeface="Shruti" panose="020B0502040204020203" pitchFamily="34" charset="0"/>
            </a:endParaRPr>
          </a:p>
          <a:p>
            <a:endParaRPr lang="en-GB" sz="1200" dirty="0">
              <a:solidFill>
                <a:prstClr val="black"/>
              </a:solidFill>
              <a:latin typeface="Arial Narrow" panose="020B0606020202030204" pitchFamily="34" charset="0"/>
              <a:cs typeface="Shruti" panose="020B0502040204020203" pitchFamily="34" charset="0"/>
            </a:endParaRPr>
          </a:p>
          <a:p>
            <a:pPr lvl="0"/>
            <a:endParaRPr lang="en-GB" sz="1200" dirty="0">
              <a:solidFill>
                <a:prstClr val="black"/>
              </a:solidFill>
              <a:latin typeface="Arial Narrow" panose="020B0606020202030204" pitchFamily="34" charset="0"/>
              <a:cs typeface="Shruti" panose="020B0502040204020203" pitchFamily="34" charset="0"/>
            </a:endParaRPr>
          </a:p>
          <a:p>
            <a:pPr lvl="0"/>
            <a:endParaRPr lang="en-GB" sz="1200" dirty="0">
              <a:solidFill>
                <a:prstClr val="black"/>
              </a:solidFill>
              <a:latin typeface="Arial Narrow" panose="020B0606020202030204" pitchFamily="34" charset="0"/>
              <a:cs typeface="Shruti" panose="020B0502040204020203" pitchFamily="34" charset="0"/>
            </a:endParaRPr>
          </a:p>
        </p:txBody>
      </p:sp>
      <p:sp>
        <p:nvSpPr>
          <p:cNvPr id="7" name="TextBox 6">
            <a:extLst>
              <a:ext uri="{FF2B5EF4-FFF2-40B4-BE49-F238E27FC236}">
                <a16:creationId xmlns:a16="http://schemas.microsoft.com/office/drawing/2014/main" id="{302484B5-D6C3-DABD-2407-E14BF1408C64}"/>
              </a:ext>
            </a:extLst>
          </p:cNvPr>
          <p:cNvSpPr txBox="1"/>
          <p:nvPr/>
        </p:nvSpPr>
        <p:spPr>
          <a:xfrm>
            <a:off x="116907" y="1950834"/>
            <a:ext cx="3167003" cy="7471276"/>
          </a:xfrm>
          <a:prstGeom prst="rect">
            <a:avLst/>
          </a:prstGeom>
          <a:noFill/>
        </p:spPr>
        <p:txBody>
          <a:bodyPr wrap="square" rtlCol="0">
            <a:spAutoFit/>
          </a:bodyPr>
          <a:lstStyle/>
          <a:p>
            <a:r>
              <a:rPr lang="en-GB" sz="1100" dirty="0">
                <a:latin typeface="Bahnschrift Light SemiCondensed" panose="020B0502040204020203" pitchFamily="34" charset="0"/>
                <a:cs typeface="Shruti" panose="020B0502040204020203" pitchFamily="34" charset="0"/>
              </a:rPr>
              <a:t>Welcome to our new and existing parents . We provide our monthly newsletter to keep you updated on events for your child and the Nursery .</a:t>
            </a:r>
          </a:p>
          <a:p>
            <a:r>
              <a:rPr lang="en-GB" sz="1100" dirty="0">
                <a:latin typeface="Bahnschrift Light SemiCondensed" panose="020B0502040204020203" pitchFamily="34" charset="0"/>
                <a:cs typeface="Shruti" panose="020B0502040204020203" pitchFamily="34" charset="0"/>
              </a:rPr>
              <a:t>You can also see all the  information on our parent board in the lobby .</a:t>
            </a:r>
          </a:p>
          <a:p>
            <a:r>
              <a:rPr lang="en-GB" sz="1050" b="1" u="sng" dirty="0">
                <a:latin typeface="Bahnschrift Light SemiCondensed" panose="020B0502040204020203" pitchFamily="34" charset="0"/>
                <a:cs typeface="Shruti" panose="020B0502040204020203" pitchFamily="34" charset="0"/>
              </a:rPr>
              <a:t>April   Learning Themes and Celebrations</a:t>
            </a:r>
          </a:p>
          <a:p>
            <a:r>
              <a:rPr lang="en-GB" sz="1050" b="1" dirty="0">
                <a:latin typeface="Bahnschrift Light SemiCondensed" panose="020B0502040204020203" pitchFamily="34" charset="0"/>
                <a:cs typeface="Shruti" panose="020B0502040204020203" pitchFamily="34" charset="0"/>
              </a:rPr>
              <a:t>Our theme for April  is, Our environment-</a:t>
            </a:r>
            <a:r>
              <a:rPr lang="en-GB" sz="1050" dirty="0">
                <a:latin typeface="Bahnschrift Light SemiCondensed" panose="020B0502040204020203" pitchFamily="34" charset="0"/>
                <a:cs typeface="Shruti" panose="020B0502040204020203" pitchFamily="34" charset="0"/>
              </a:rPr>
              <a:t> Materials, Recycling, Seasons, Habitats</a:t>
            </a:r>
            <a:r>
              <a:rPr lang="en-GB" sz="1050" b="1" dirty="0">
                <a:latin typeface="Bahnschrift Light SemiCondensed" panose="020B0502040204020203" pitchFamily="34" charset="0"/>
                <a:cs typeface="Shruti" panose="020B0502040204020203" pitchFamily="34" charset="0"/>
              </a:rPr>
              <a:t>.</a:t>
            </a:r>
          </a:p>
          <a:p>
            <a:r>
              <a:rPr lang="en-GB" sz="1050" b="1" dirty="0">
                <a:latin typeface="Bahnschrift Light SemiCondensed" panose="020B0502040204020203" pitchFamily="34" charset="0"/>
                <a:cs typeface="Shruti" panose="020B0502040204020203" pitchFamily="34" charset="0"/>
              </a:rPr>
              <a:t>Celebrating, </a:t>
            </a:r>
            <a:r>
              <a:rPr lang="en-GB" sz="1050" dirty="0">
                <a:latin typeface="Bahnschrift Light SemiCondensed" panose="020B0502040204020203" pitchFamily="34" charset="0"/>
                <a:cs typeface="Shruti" panose="020B0502040204020203" pitchFamily="34" charset="0"/>
              </a:rPr>
              <a:t>EID, and </a:t>
            </a:r>
            <a:r>
              <a:rPr lang="en-GB" sz="1050" dirty="0" err="1">
                <a:latin typeface="Bahnschrift Light SemiCondensed" panose="020B0502040204020203" pitchFamily="34" charset="0"/>
                <a:cs typeface="Shruti" panose="020B0502040204020203" pitchFamily="34" charset="0"/>
              </a:rPr>
              <a:t>st</a:t>
            </a:r>
            <a:r>
              <a:rPr lang="en-GB" sz="1050" dirty="0">
                <a:latin typeface="Bahnschrift Light SemiCondensed" panose="020B0502040204020203" pitchFamily="34" charset="0"/>
                <a:cs typeface="Shruti" panose="020B0502040204020203" pitchFamily="34" charset="0"/>
              </a:rPr>
              <a:t> Georges day</a:t>
            </a:r>
          </a:p>
          <a:p>
            <a:r>
              <a:rPr lang="en-GB" sz="1050" b="1" dirty="0">
                <a:latin typeface="Bahnschrift Light SemiCondensed" panose="020B0502040204020203" pitchFamily="34" charset="0"/>
                <a:cs typeface="Shruti" panose="020B0502040204020203" pitchFamily="34" charset="0"/>
              </a:rPr>
              <a:t>Cooking- </a:t>
            </a:r>
            <a:r>
              <a:rPr lang="en-GB" sz="1050" dirty="0">
                <a:latin typeface="Bahnschrift Light SemiCondensed" panose="020B0502040204020203" pitchFamily="34" charset="0"/>
                <a:cs typeface="Shruti" panose="020B0502040204020203" pitchFamily="34" charset="0"/>
              </a:rPr>
              <a:t>Stars and Moon biscuits, fruit scones,</a:t>
            </a:r>
          </a:p>
          <a:p>
            <a:r>
              <a:rPr lang="en-GB" sz="1050" b="1" dirty="0">
                <a:latin typeface="Bahnschrift Light SemiCondensed" panose="020B0502040204020203" pitchFamily="34" charset="0"/>
                <a:cs typeface="Shruti" panose="020B0502040204020203" pitchFamily="34" charset="0"/>
              </a:rPr>
              <a:t>Growing-</a:t>
            </a:r>
            <a:r>
              <a:rPr lang="en-GB" sz="1050" dirty="0">
                <a:latin typeface="Bahnschrift Light SemiCondensed" panose="020B0502040204020203" pitchFamily="34" charset="0"/>
                <a:cs typeface="Shruti" panose="020B0502040204020203" pitchFamily="34" charset="0"/>
              </a:rPr>
              <a:t> cress pots.</a:t>
            </a:r>
          </a:p>
          <a:p>
            <a:endParaRPr lang="en-GB" sz="1050" b="1" u="sng" dirty="0">
              <a:latin typeface="Bahnschrift Light SemiCondensed" panose="020B0502040204020203" pitchFamily="34" charset="0"/>
              <a:cs typeface="Shruti" panose="020B0502040204020203" pitchFamily="34" charset="0"/>
            </a:endParaRPr>
          </a:p>
          <a:p>
            <a:r>
              <a:rPr lang="en-GB" sz="1050" b="1" u="sng" dirty="0">
                <a:latin typeface="Bahnschrift Light SemiCondensed" panose="020B0502040204020203" pitchFamily="34" charset="0"/>
                <a:cs typeface="Shruti" panose="020B0502040204020203" pitchFamily="34" charset="0"/>
              </a:rPr>
              <a:t>Term dates- </a:t>
            </a:r>
            <a:r>
              <a:rPr lang="en-GB" sz="1050" u="sng" dirty="0">
                <a:latin typeface="Bahnschrift Light SemiCondensed" panose="020B0502040204020203" pitchFamily="34" charset="0"/>
                <a:cs typeface="Shruti" panose="020B0502040204020203" pitchFamily="34" charset="0"/>
              </a:rPr>
              <a:t>This</a:t>
            </a:r>
            <a:r>
              <a:rPr lang="en-GB" sz="1050" b="1" u="sng" dirty="0">
                <a:latin typeface="Bahnschrift Light SemiCondensed" panose="020B0502040204020203" pitchFamily="34" charset="0"/>
                <a:cs typeface="Shruti" panose="020B0502040204020203" pitchFamily="34" charset="0"/>
              </a:rPr>
              <a:t> </a:t>
            </a:r>
            <a:r>
              <a:rPr lang="en-GB" sz="1050" u="sng" dirty="0">
                <a:latin typeface="Bahnschrift Light SemiCondensed" panose="020B0502040204020203" pitchFamily="34" charset="0"/>
                <a:cs typeface="Shruti" panose="020B0502040204020203" pitchFamily="34" charset="0"/>
              </a:rPr>
              <a:t>Term begins Mon 15</a:t>
            </a:r>
            <a:r>
              <a:rPr lang="en-GB" sz="1050" u="sng" baseline="30000" dirty="0">
                <a:latin typeface="Bahnschrift Light SemiCondensed" panose="020B0502040204020203" pitchFamily="34" charset="0"/>
                <a:cs typeface="Shruti" panose="020B0502040204020203" pitchFamily="34" charset="0"/>
              </a:rPr>
              <a:t>th</a:t>
            </a:r>
            <a:r>
              <a:rPr lang="en-GB" sz="1050" u="sng" dirty="0">
                <a:latin typeface="Bahnschrift Light SemiCondensed" panose="020B0502040204020203" pitchFamily="34" charset="0"/>
                <a:cs typeface="Shruti" panose="020B0502040204020203" pitchFamily="34" charset="0"/>
              </a:rPr>
              <a:t> April,</a:t>
            </a:r>
          </a:p>
          <a:p>
            <a:r>
              <a:rPr lang="en-GB" sz="1050" dirty="0">
                <a:latin typeface="Bahnschrift Light SemiCondensed" panose="020B0502040204020203" pitchFamily="34" charset="0"/>
                <a:cs typeface="Shruti" panose="020B0502040204020203" pitchFamily="34" charset="0"/>
              </a:rPr>
              <a:t>Last day of term Friday 24</a:t>
            </a:r>
            <a:r>
              <a:rPr lang="en-GB" sz="1050" baseline="30000" dirty="0">
                <a:latin typeface="Bahnschrift Light SemiCondensed" panose="020B0502040204020203" pitchFamily="34" charset="0"/>
                <a:cs typeface="Shruti" panose="020B0502040204020203" pitchFamily="34" charset="0"/>
              </a:rPr>
              <a:t>th</a:t>
            </a:r>
            <a:r>
              <a:rPr lang="en-GB" sz="1050" dirty="0">
                <a:latin typeface="Bahnschrift Light SemiCondensed" panose="020B0502040204020203" pitchFamily="34" charset="0"/>
                <a:cs typeface="Shruti" panose="020B0502040204020203" pitchFamily="34" charset="0"/>
              </a:rPr>
              <a:t> May</a:t>
            </a:r>
          </a:p>
          <a:p>
            <a:r>
              <a:rPr lang="en-GB" sz="1050" dirty="0">
                <a:latin typeface="Bahnschrift Light SemiCondensed" panose="020B0502040204020203" pitchFamily="34" charset="0"/>
                <a:cs typeface="Shruti" panose="020B0502040204020203" pitchFamily="34" charset="0"/>
              </a:rPr>
              <a:t>We are waiting to see if the hall is being used for polling this year, this will be the 2</a:t>
            </a:r>
            <a:r>
              <a:rPr lang="en-GB" sz="1050" baseline="30000" dirty="0">
                <a:latin typeface="Bahnschrift Light SemiCondensed" panose="020B0502040204020203" pitchFamily="34" charset="0"/>
                <a:cs typeface="Shruti" panose="020B0502040204020203" pitchFamily="34" charset="0"/>
              </a:rPr>
              <a:t>nd</a:t>
            </a:r>
            <a:r>
              <a:rPr lang="en-GB" sz="1050" dirty="0">
                <a:latin typeface="Bahnschrift Light SemiCondensed" panose="020B0502040204020203" pitchFamily="34" charset="0"/>
                <a:cs typeface="Shruti" panose="020B0502040204020203" pitchFamily="34" charset="0"/>
              </a:rPr>
              <a:t> of May.</a:t>
            </a:r>
          </a:p>
          <a:p>
            <a:r>
              <a:rPr lang="en-GB" sz="1050" dirty="0">
                <a:latin typeface="Bahnschrift Light SemiCondensed" panose="020B0502040204020203" pitchFamily="34" charset="0"/>
                <a:cs typeface="Shruti" panose="020B0502040204020203" pitchFamily="34" charset="0"/>
              </a:rPr>
              <a:t>Bank holiday 6</a:t>
            </a:r>
            <a:r>
              <a:rPr lang="en-GB" sz="1050" baseline="30000" dirty="0">
                <a:latin typeface="Bahnschrift Light SemiCondensed" panose="020B0502040204020203" pitchFamily="34" charset="0"/>
                <a:cs typeface="Shruti" panose="020B0502040204020203" pitchFamily="34" charset="0"/>
              </a:rPr>
              <a:t>th</a:t>
            </a:r>
            <a:r>
              <a:rPr lang="en-GB" sz="1050" dirty="0">
                <a:latin typeface="Bahnschrift Light SemiCondensed" panose="020B0502040204020203" pitchFamily="34" charset="0"/>
                <a:cs typeface="Shruti" panose="020B0502040204020203" pitchFamily="34" charset="0"/>
              </a:rPr>
              <a:t> and 27</a:t>
            </a:r>
            <a:r>
              <a:rPr lang="en-GB" sz="1050" baseline="30000" dirty="0">
                <a:latin typeface="Bahnschrift Light SemiCondensed" panose="020B0502040204020203" pitchFamily="34" charset="0"/>
                <a:cs typeface="Shruti" panose="020B0502040204020203" pitchFamily="34" charset="0"/>
              </a:rPr>
              <a:t>th</a:t>
            </a:r>
            <a:r>
              <a:rPr lang="en-GB" sz="1050" dirty="0">
                <a:latin typeface="Bahnschrift Light SemiCondensed" panose="020B0502040204020203" pitchFamily="34" charset="0"/>
                <a:cs typeface="Shruti" panose="020B0502040204020203" pitchFamily="34" charset="0"/>
              </a:rPr>
              <a:t> of May</a:t>
            </a:r>
          </a:p>
          <a:p>
            <a:endParaRPr lang="en-GB" sz="1050" dirty="0">
              <a:latin typeface="Bahnschrift Light SemiCondensed" panose="020B0502040204020203" pitchFamily="34" charset="0"/>
              <a:cs typeface="Shruti" panose="020B0502040204020203" pitchFamily="34" charset="0"/>
            </a:endParaRPr>
          </a:p>
          <a:p>
            <a:r>
              <a:rPr lang="en-GB" sz="1050" dirty="0">
                <a:latin typeface="Bahnschrift Light SemiCondensed" panose="020B0502040204020203" pitchFamily="34" charset="0"/>
                <a:cs typeface="Shruti" panose="020B0502040204020203" pitchFamily="34" charset="0"/>
              </a:rPr>
              <a:t>Please note that if children are to be picked up earlier than their set time we need to be informed first thing in the morning, there will be no reductions to costs for this.</a:t>
            </a:r>
          </a:p>
          <a:p>
            <a:endParaRPr lang="en-GB" sz="1050" dirty="0">
              <a:latin typeface="Bahnschrift Light SemiCondensed" panose="020B0502040204020203" pitchFamily="34" charset="0"/>
              <a:cs typeface="Shruti" panose="020B0502040204020203" pitchFamily="34" charset="0"/>
            </a:endParaRPr>
          </a:p>
          <a:p>
            <a:r>
              <a:rPr lang="en-GB" sz="1050" b="1" u="sng" dirty="0">
                <a:latin typeface="Bahnschrift Light SemiCondensed" panose="020B0502040204020203" pitchFamily="34" charset="0"/>
                <a:cs typeface="Shruti" panose="020B0502040204020203" pitchFamily="34" charset="0"/>
              </a:rPr>
              <a:t>Sickness</a:t>
            </a:r>
          </a:p>
          <a:p>
            <a:r>
              <a:rPr lang="en-GB" sz="1050" b="1" dirty="0">
                <a:latin typeface="Bahnschrift Light SemiCondensed" panose="020B0502040204020203" pitchFamily="34" charset="0"/>
                <a:cs typeface="Shruti" panose="020B0502040204020203" pitchFamily="34" charset="0"/>
              </a:rPr>
              <a:t> </a:t>
            </a:r>
            <a:r>
              <a:rPr lang="en-GB" sz="1050" dirty="0">
                <a:latin typeface="Bahnschrift Light SemiCondensed" panose="020B0502040204020203" pitchFamily="34" charset="0"/>
                <a:cs typeface="Shruti" panose="020B0502040204020203" pitchFamily="34" charset="0"/>
              </a:rPr>
              <a:t>If your child has Sickness or Diarrhea please ensure they don’t return to Nursery until 48 hours after the last bout of Sickness or Diarrhea , this will reduce the risk of infections spreading to other children and the staff .</a:t>
            </a:r>
          </a:p>
          <a:p>
            <a:r>
              <a:rPr lang="en-GB" sz="1050" dirty="0">
                <a:latin typeface="Bahnschrift Light SemiCondensed" panose="020B0502040204020203" pitchFamily="34" charset="0"/>
                <a:cs typeface="Shruti" panose="020B0502040204020203" pitchFamily="34" charset="0"/>
              </a:rPr>
              <a:t>We have had 1 confirmed case of Chicken pox, please be aware of the signs.</a:t>
            </a:r>
          </a:p>
          <a:p>
            <a:endParaRPr lang="en-GB" sz="1050" dirty="0">
              <a:latin typeface="Bahnschrift Light SemiCondensed" panose="020B0502040204020203" pitchFamily="34" charset="0"/>
              <a:cs typeface="Shruti" panose="020B0502040204020203" pitchFamily="34" charset="0"/>
            </a:endParaRPr>
          </a:p>
          <a:p>
            <a:r>
              <a:rPr lang="en-GB" sz="1050" b="1" dirty="0">
                <a:latin typeface="Bahnschrift Light SemiCondensed" panose="020B0502040204020203" pitchFamily="34" charset="0"/>
                <a:cs typeface="Shruti" panose="020B0502040204020203" pitchFamily="34" charset="0"/>
              </a:rPr>
              <a:t>School places- </a:t>
            </a:r>
            <a:r>
              <a:rPr lang="en-GB" sz="1050" dirty="0">
                <a:latin typeface="Bahnschrift Light SemiCondensed" panose="020B0502040204020203" pitchFamily="34" charset="0"/>
                <a:cs typeface="Shruti" panose="020B0502040204020203" pitchFamily="34" charset="0"/>
              </a:rPr>
              <a:t>We hope all children have received their school of choice, please let us know so we can begin to plan for all those who are moving on and will be leaving in July/August.</a:t>
            </a:r>
          </a:p>
          <a:p>
            <a:r>
              <a:rPr lang="en-GB" sz="1050" dirty="0">
                <a:latin typeface="Bahnschrift Light SemiCondensed" panose="020B0502040204020203" pitchFamily="34" charset="0"/>
                <a:cs typeface="Shruti" panose="020B0502040204020203" pitchFamily="34" charset="0"/>
              </a:rPr>
              <a:t>If you do not receive the monthly news letter </a:t>
            </a:r>
            <a:r>
              <a:rPr lang="en-GB" sz="1050" dirty="0" err="1">
                <a:latin typeface="Bahnschrift Light SemiCondensed" panose="020B0502040204020203" pitchFamily="34" charset="0"/>
                <a:cs typeface="Shruti" panose="020B0502040204020203" pitchFamily="34" charset="0"/>
              </a:rPr>
              <a:t>att</a:t>
            </a:r>
            <a:r>
              <a:rPr lang="en-GB" sz="1050" dirty="0">
                <a:latin typeface="Bahnschrift Light SemiCondensed" panose="020B0502040204020203" pitchFamily="34" charset="0"/>
                <a:cs typeface="Shruti" panose="020B0502040204020203" pitchFamily="34" charset="0"/>
              </a:rPr>
              <a:t> he beginning of the month please notify us as soon as is possible, alternatively, a paper copy is available in reception on the parent board.</a:t>
            </a:r>
          </a:p>
          <a:p>
            <a:endParaRPr lang="en-GB" sz="1050" dirty="0">
              <a:latin typeface="Bahnschrift Light SemiCondensed" panose="020B0502040204020203" pitchFamily="34" charset="0"/>
              <a:cs typeface="Shruti" panose="020B0502040204020203" pitchFamily="34" charset="0"/>
            </a:endParaRPr>
          </a:p>
          <a:p>
            <a:endParaRPr lang="en-GB" sz="1100" u="sng" dirty="0">
              <a:latin typeface="Bahnschrift Light SemiCondensed" panose="020B0502040204020203" pitchFamily="34" charset="0"/>
              <a:cs typeface="Shruti" panose="020B0502040204020203" pitchFamily="34" charset="0"/>
            </a:endParaRPr>
          </a:p>
          <a:p>
            <a:endParaRPr lang="en-GB" sz="1100" dirty="0">
              <a:latin typeface="Bahnschrift Light SemiCondensed" panose="020B0502040204020203" pitchFamily="34" charset="0"/>
              <a:cs typeface="Shruti" panose="020B0502040204020203" pitchFamily="34" charset="0"/>
            </a:endParaRPr>
          </a:p>
          <a:p>
            <a:endParaRPr lang="en-GB" sz="1200" b="1" dirty="0">
              <a:latin typeface="Bahnschrift Light SemiCondensed" panose="020B0502040204020203" pitchFamily="34" charset="0"/>
              <a:cs typeface="Shruti" panose="020B0502040204020203" pitchFamily="34" charset="0"/>
            </a:endParaRPr>
          </a:p>
          <a:p>
            <a:endParaRPr lang="en-GB" sz="1200" dirty="0">
              <a:latin typeface="Bahnschrift Light SemiCondensed" panose="020B0502040204020203" pitchFamily="34" charset="0"/>
              <a:cs typeface="Shruti" panose="020B0502040204020203" pitchFamily="34" charset="0"/>
            </a:endParaRPr>
          </a:p>
          <a:p>
            <a:endParaRPr lang="en-GB" sz="1100" dirty="0">
              <a:latin typeface="Bahnschrift Light SemiCondensed" panose="020B0502040204020203" pitchFamily="34" charset="0"/>
              <a:cs typeface="Shruti" panose="020B0502040204020203" pitchFamily="34" charset="0"/>
            </a:endParaRPr>
          </a:p>
        </p:txBody>
      </p:sp>
      <p:sp>
        <p:nvSpPr>
          <p:cNvPr id="8" name="Rectangle 7">
            <a:extLst>
              <a:ext uri="{FF2B5EF4-FFF2-40B4-BE49-F238E27FC236}">
                <a16:creationId xmlns:a16="http://schemas.microsoft.com/office/drawing/2014/main" id="{D1EDC335-EBBA-220B-A6D4-BB0890ECC58D}"/>
              </a:ext>
            </a:extLst>
          </p:cNvPr>
          <p:cNvSpPr/>
          <p:nvPr/>
        </p:nvSpPr>
        <p:spPr>
          <a:xfrm>
            <a:off x="3613980" y="3373143"/>
            <a:ext cx="3244020" cy="292388"/>
          </a:xfrm>
          <a:prstGeom prst="rect">
            <a:avLst/>
          </a:prstGeom>
        </p:spPr>
        <p:txBody>
          <a:bodyPr wrap="square">
            <a:spAutoFit/>
          </a:bodyPr>
          <a:lstStyle/>
          <a:p>
            <a:endParaRPr lang="en-GB" sz="1300" dirty="0">
              <a:latin typeface="Arial Narrow" panose="020B0606020202030204" pitchFamily="34" charset="0"/>
              <a:cs typeface="Shruti" panose="020B0502040204020203" pitchFamily="34" charset="0"/>
            </a:endParaRPr>
          </a:p>
        </p:txBody>
      </p:sp>
      <p:cxnSp>
        <p:nvCxnSpPr>
          <p:cNvPr id="9" name="Straight Connector 8">
            <a:extLst>
              <a:ext uri="{FF2B5EF4-FFF2-40B4-BE49-F238E27FC236}">
                <a16:creationId xmlns:a16="http://schemas.microsoft.com/office/drawing/2014/main" id="{8874AD9A-682B-8BF8-E220-A547C9ADC331}"/>
              </a:ext>
            </a:extLst>
          </p:cNvPr>
          <p:cNvCxnSpPr>
            <a:cxnSpLocks/>
          </p:cNvCxnSpPr>
          <p:nvPr/>
        </p:nvCxnSpPr>
        <p:spPr>
          <a:xfrm>
            <a:off x="3429000" y="2078182"/>
            <a:ext cx="0" cy="7605210"/>
          </a:xfrm>
          <a:prstGeom prst="line">
            <a:avLst/>
          </a:prstGeom>
        </p:spPr>
        <p:style>
          <a:lnRef idx="1">
            <a:schemeClr val="dk1"/>
          </a:lnRef>
          <a:fillRef idx="0">
            <a:schemeClr val="dk1"/>
          </a:fillRef>
          <a:effectRef idx="0">
            <a:schemeClr val="dk1"/>
          </a:effectRef>
          <a:fontRef idx="minor">
            <a:schemeClr val="tx1"/>
          </a:fontRef>
        </p:style>
      </p:cxnSp>
      <p:sp>
        <p:nvSpPr>
          <p:cNvPr id="10" name="TextBox 9">
            <a:extLst>
              <a:ext uri="{FF2B5EF4-FFF2-40B4-BE49-F238E27FC236}">
                <a16:creationId xmlns:a16="http://schemas.microsoft.com/office/drawing/2014/main" id="{9EDFE071-EB77-38B5-45C6-120E4C7BA8BC}"/>
              </a:ext>
            </a:extLst>
          </p:cNvPr>
          <p:cNvSpPr txBox="1"/>
          <p:nvPr/>
        </p:nvSpPr>
        <p:spPr>
          <a:xfrm>
            <a:off x="3516500" y="1689224"/>
            <a:ext cx="3131332" cy="7709803"/>
          </a:xfrm>
          <a:prstGeom prst="rect">
            <a:avLst/>
          </a:prstGeom>
          <a:noFill/>
        </p:spPr>
        <p:txBody>
          <a:bodyPr wrap="square" rtlCol="0">
            <a:spAutoFit/>
          </a:bodyPr>
          <a:lstStyle/>
          <a:p>
            <a:endParaRPr lang="en-GB" sz="1050" dirty="0">
              <a:latin typeface="Bahnschrift Light SemiCondensed" panose="020B0502040204020203" pitchFamily="34" charset="0"/>
              <a:cs typeface="Shruti" panose="020B0502040204020203" pitchFamily="34" charset="0"/>
            </a:endParaRPr>
          </a:p>
          <a:p>
            <a:endParaRPr lang="en-GB" sz="1050" b="1" u="sng" dirty="0">
              <a:latin typeface="Bahnschrift Light SemiCondensed" panose="020B0502040204020203" pitchFamily="34" charset="0"/>
              <a:cs typeface="Shruti" panose="020B0502040204020203" pitchFamily="34" charset="0"/>
            </a:endParaRPr>
          </a:p>
          <a:p>
            <a:r>
              <a:rPr lang="en-GB" sz="1050" b="1" u="sng" dirty="0">
                <a:latin typeface="Bahnschrift Light SemiCondensed" panose="020B0502040204020203" pitchFamily="34" charset="0"/>
                <a:cs typeface="Shruti" panose="020B0502040204020203" pitchFamily="34" charset="0"/>
              </a:rPr>
              <a:t>Gentle Reminders</a:t>
            </a:r>
          </a:p>
          <a:p>
            <a:r>
              <a:rPr lang="en-GB" sz="1050" dirty="0">
                <a:latin typeface="Bahnschrift Light SemiCondensed" panose="020B0502040204020203" pitchFamily="34" charset="0"/>
                <a:cs typeface="Shruti" panose="020B0502040204020203" pitchFamily="34" charset="0"/>
              </a:rPr>
              <a:t>Please do not use the </a:t>
            </a:r>
            <a:r>
              <a:rPr lang="en-GB" sz="1050" b="1" dirty="0">
                <a:latin typeface="Bahnschrift Light SemiCondensed" panose="020B0502040204020203" pitchFamily="34" charset="0"/>
                <a:cs typeface="Shruti" panose="020B0502040204020203" pitchFamily="34" charset="0"/>
              </a:rPr>
              <a:t>carpark</a:t>
            </a:r>
            <a:r>
              <a:rPr lang="en-GB" sz="1050" dirty="0">
                <a:latin typeface="Bahnschrift Light SemiCondensed" panose="020B0502040204020203" pitchFamily="34" charset="0"/>
                <a:cs typeface="Shruti" panose="020B0502040204020203" pitchFamily="34" charset="0"/>
              </a:rPr>
              <a:t> between the hours of 9am-3pm. Please ensure your children do not use this area to play once vacating the setting.</a:t>
            </a:r>
          </a:p>
          <a:p>
            <a:br>
              <a:rPr lang="en-GB" sz="1050" b="1" dirty="0">
                <a:latin typeface="Bahnschrift Light SemiCondensed" panose="020B0502040204020203" pitchFamily="34" charset="0"/>
                <a:cs typeface="Shruti" panose="020B0502040204020203" pitchFamily="34" charset="0"/>
              </a:rPr>
            </a:br>
            <a:r>
              <a:rPr lang="en-GB" sz="1050" b="1" u="sng" dirty="0">
                <a:latin typeface="Bahnschrift Light SemiCondensed" panose="020B0502040204020203" pitchFamily="34" charset="0"/>
                <a:cs typeface="Shruti" panose="020B0502040204020203" pitchFamily="34" charset="0"/>
              </a:rPr>
              <a:t>Childrens bags- </a:t>
            </a:r>
            <a:r>
              <a:rPr lang="en-GB" sz="1050" dirty="0">
                <a:latin typeface="Bahnschrift Light SemiCondensed" panose="020B0502040204020203" pitchFamily="34" charset="0"/>
                <a:cs typeface="Shruti" panose="020B0502040204020203" pitchFamily="34" charset="0"/>
              </a:rPr>
              <a:t>Please bring your child's winter coat and wellie boots, remember to bring a change of footwear as wellies cannot be worn in the Nursery.</a:t>
            </a:r>
          </a:p>
          <a:p>
            <a:r>
              <a:rPr lang="en-GB" sz="1050" b="1" dirty="0">
                <a:latin typeface="Bahnschrift Light SemiCondensed" panose="020B0502040204020203" pitchFamily="34" charset="0"/>
                <a:cs typeface="Shruti" panose="020B0502040204020203" pitchFamily="34" charset="0"/>
              </a:rPr>
              <a:t>Medicine</a:t>
            </a:r>
            <a:r>
              <a:rPr lang="en-GB" sz="1050" dirty="0">
                <a:latin typeface="Bahnschrift Light SemiCondensed" panose="020B0502040204020203" pitchFamily="34" charset="0"/>
                <a:cs typeface="Shruti" panose="020B0502040204020203" pitchFamily="34" charset="0"/>
              </a:rPr>
              <a:t>- Any Medicine needs to be handed to a member of the team. Please do not leave this in your child's bag.</a:t>
            </a:r>
          </a:p>
          <a:p>
            <a:r>
              <a:rPr lang="en-GB" sz="1050" dirty="0">
                <a:latin typeface="Bahnschrift Light SemiCondensed" panose="020B0502040204020203" pitchFamily="34" charset="0"/>
                <a:cs typeface="Shruti" panose="020B0502040204020203" pitchFamily="34" charset="0"/>
              </a:rPr>
              <a:t>Please inform the setting of any change of personal information , this also includes medical requirements such as allergies / intolerances .</a:t>
            </a:r>
          </a:p>
          <a:p>
            <a:endParaRPr lang="en-GB" sz="1050" dirty="0">
              <a:latin typeface="Bahnschrift Light SemiCondensed" panose="020B0502040204020203" pitchFamily="34" charset="0"/>
              <a:cs typeface="Shruti" panose="020B0502040204020203" pitchFamily="34" charset="0"/>
            </a:endParaRPr>
          </a:p>
          <a:p>
            <a:r>
              <a:rPr lang="en-GB" sz="1050" b="1" dirty="0">
                <a:latin typeface="Bahnschrift Light SemiCondensed" panose="020B0502040204020203" pitchFamily="34" charset="0"/>
                <a:cs typeface="Shruti" panose="020B0502040204020203" pitchFamily="34" charset="0"/>
              </a:rPr>
              <a:t>Dress code - </a:t>
            </a:r>
            <a:r>
              <a:rPr lang="en-GB" sz="1050" dirty="0">
                <a:latin typeface="Bahnschrift Light SemiCondensed" panose="020B0502040204020203" pitchFamily="34" charset="0"/>
                <a:cs typeface="Shruti" panose="020B0502040204020203" pitchFamily="34" charset="0"/>
              </a:rPr>
              <a:t>No skinny jeans/jeggings, dresses or lace</a:t>
            </a:r>
            <a:r>
              <a:rPr lang="en-GB" sz="1050" b="1" dirty="0">
                <a:latin typeface="Bahnschrift Light SemiCondensed" panose="020B0502040204020203" pitchFamily="34" charset="0"/>
                <a:cs typeface="Shruti" panose="020B0502040204020203" pitchFamily="34" charset="0"/>
              </a:rPr>
              <a:t> </a:t>
            </a:r>
            <a:r>
              <a:rPr lang="en-GB" sz="1050" dirty="0">
                <a:latin typeface="Bahnschrift Light SemiCondensed" panose="020B0502040204020203" pitchFamily="34" charset="0"/>
                <a:cs typeface="Shruti" panose="020B0502040204020203" pitchFamily="34" charset="0"/>
              </a:rPr>
              <a:t>up shoes</a:t>
            </a:r>
          </a:p>
          <a:p>
            <a:r>
              <a:rPr lang="en-GB" sz="1050" b="1" dirty="0">
                <a:latin typeface="Bahnschrift Light SemiCondensed" panose="020B0502040204020203" pitchFamily="34" charset="0"/>
                <a:cs typeface="Shruti" panose="020B0502040204020203" pitchFamily="34" charset="0"/>
              </a:rPr>
              <a:t>Library Books </a:t>
            </a:r>
            <a:r>
              <a:rPr lang="en-GB" sz="1050" dirty="0">
                <a:latin typeface="Bahnschrift Light SemiCondensed" panose="020B0502040204020203" pitchFamily="34" charset="0"/>
                <a:cs typeface="Shruti" panose="020B0502040204020203" pitchFamily="34" charset="0"/>
              </a:rPr>
              <a:t>need to be returned on a weekly basis every Wednesday. Please ensure we are able to change your child's reading book to enable them to benefit from reading time at home.</a:t>
            </a:r>
          </a:p>
          <a:p>
            <a:r>
              <a:rPr lang="en-GB" sz="1050" b="1" u="sng" dirty="0">
                <a:latin typeface="Bahnschrift Light SemiCondensed" panose="020B0502040204020203" pitchFamily="34" charset="0"/>
                <a:cs typeface="Shruti" panose="020B0502040204020203" pitchFamily="34" charset="0"/>
              </a:rPr>
              <a:t>Breakfast club</a:t>
            </a:r>
            <a:r>
              <a:rPr lang="en-GB" sz="1050" u="sng" dirty="0">
                <a:latin typeface="Bahnschrift Light SemiCondensed" panose="020B0502040204020203" pitchFamily="34" charset="0"/>
                <a:cs typeface="Shruti" panose="020B0502040204020203" pitchFamily="34" charset="0"/>
              </a:rPr>
              <a:t>- </a:t>
            </a:r>
            <a:r>
              <a:rPr lang="en-GB" sz="1050" dirty="0">
                <a:latin typeface="Bahnschrift Light SemiCondensed" panose="020B0502040204020203" pitchFamily="34" charset="0"/>
                <a:cs typeface="Shruti" panose="020B0502040204020203" pitchFamily="34" charset="0"/>
              </a:rPr>
              <a:t>is between 8-8.30am, please arrive by 8.25am latest if breakfast is required.</a:t>
            </a:r>
          </a:p>
          <a:p>
            <a:r>
              <a:rPr lang="en-GB" sz="1050" b="1" u="sng" dirty="0">
                <a:latin typeface="Bahnschrift Light SemiCondensed" panose="020B0502040204020203" pitchFamily="34" charset="0"/>
                <a:cs typeface="Shruti" panose="020B0502040204020203" pitchFamily="34" charset="0"/>
              </a:rPr>
              <a:t>Lateness and absence-</a:t>
            </a:r>
            <a:r>
              <a:rPr lang="en-GB" sz="1050" u="sng" dirty="0">
                <a:latin typeface="Bahnschrift Light SemiCondensed" panose="020B0502040204020203" pitchFamily="34" charset="0"/>
                <a:cs typeface="Shruti" panose="020B0502040204020203" pitchFamily="34" charset="0"/>
              </a:rPr>
              <a:t> </a:t>
            </a:r>
            <a:r>
              <a:rPr lang="en-GB" sz="1050" dirty="0">
                <a:latin typeface="Bahnschrift Light SemiCondensed" panose="020B0502040204020203" pitchFamily="34" charset="0"/>
                <a:cs typeface="Shruti" panose="020B0502040204020203" pitchFamily="34" charset="0"/>
              </a:rPr>
              <a:t>Please be aware you will be charged if your child is absent, or parents are late when collecting their child. Please remember to inform us as early as possible if your child will not be attending. If your child arrives later than 9.30am, they will not be included in our daily lunch list, and a packed lunch box will need to be supplied.</a:t>
            </a:r>
          </a:p>
          <a:p>
            <a:r>
              <a:rPr lang="en-GB" sz="1050" dirty="0">
                <a:latin typeface="Bahnschrift Light SemiCondensed" panose="020B0502040204020203" pitchFamily="34" charset="0"/>
                <a:cs typeface="Shruti" panose="020B0502040204020203" pitchFamily="34" charset="0"/>
              </a:rPr>
              <a:t>Punctuality and attendance  is important for us and your child , we understand your child may need time at home for sickness /family events but please ensure your child attends regularly for their learning and development .</a:t>
            </a:r>
          </a:p>
          <a:p>
            <a:r>
              <a:rPr lang="en-GB" sz="1050" dirty="0">
                <a:latin typeface="Bahnschrift Light SemiCondensed" panose="020B0502040204020203" pitchFamily="34" charset="0"/>
                <a:cs typeface="Shruti" panose="020B0502040204020203" pitchFamily="34" charset="0"/>
              </a:rPr>
              <a:t>If you are late in the evening, please ring to let us know in advance.</a:t>
            </a:r>
          </a:p>
          <a:p>
            <a:r>
              <a:rPr lang="en-GB" sz="1050" b="1" u="sng" dirty="0">
                <a:latin typeface="Bahnschrift Light SemiCondensed" panose="020B0502040204020203" pitchFamily="34" charset="0"/>
                <a:cs typeface="Shruti" panose="020B0502040204020203" pitchFamily="34" charset="0"/>
              </a:rPr>
              <a:t>Vaccinations</a:t>
            </a:r>
            <a:endParaRPr lang="en-GB" sz="1050" dirty="0">
              <a:latin typeface="Bahnschrift Light SemiCondensed" panose="020B0502040204020203" pitchFamily="34" charset="0"/>
              <a:cs typeface="Shruti" panose="020B0502040204020203" pitchFamily="34" charset="0"/>
            </a:endParaRPr>
          </a:p>
          <a:p>
            <a:r>
              <a:rPr lang="en-GB" sz="1050" b="1" dirty="0">
                <a:latin typeface="Bahnschrift Light SemiCondensed" panose="020B0502040204020203" pitchFamily="34" charset="0"/>
                <a:cs typeface="Shruti" panose="020B0502040204020203" pitchFamily="34" charset="0"/>
              </a:rPr>
              <a:t>Please ensure all Immunisations for your child are up to date</a:t>
            </a:r>
            <a:r>
              <a:rPr lang="en-GB" sz="1050" dirty="0">
                <a:latin typeface="Bahnschrift Light SemiCondensed" panose="020B0502040204020203" pitchFamily="34" charset="0"/>
                <a:cs typeface="Shruti" panose="020B0502040204020203" pitchFamily="34" charset="0"/>
              </a:rPr>
              <a:t>. If you require any further information, please speak to Management.</a:t>
            </a:r>
          </a:p>
          <a:p>
            <a:endParaRPr lang="en-GB" sz="1050" dirty="0">
              <a:latin typeface="Bahnschrift Light SemiCondensed" panose="020B0502040204020203" pitchFamily="34" charset="0"/>
              <a:cs typeface="Shruti" panose="020B0502040204020203" pitchFamily="34" charset="0"/>
            </a:endParaRPr>
          </a:p>
          <a:p>
            <a:r>
              <a:rPr lang="en-GB" sz="1050" b="1" dirty="0">
                <a:latin typeface="Bahnschrift Light SemiCondensed" panose="020B0502040204020203" pitchFamily="34" charset="0"/>
                <a:cs typeface="Shruti" panose="020B0502040204020203" pitchFamily="34" charset="0"/>
              </a:rPr>
              <a:t>We hope you all enjoyed your Easter break.</a:t>
            </a:r>
          </a:p>
          <a:p>
            <a:endParaRPr lang="en-GB" sz="1100" dirty="0">
              <a:latin typeface="Bahnschrift Light SemiCondensed" panose="020B0502040204020203" pitchFamily="34" charset="0"/>
              <a:cs typeface="Shruti" panose="020B0502040204020203" pitchFamily="34" charset="0"/>
            </a:endParaRPr>
          </a:p>
          <a:p>
            <a:endParaRPr lang="en-GB" sz="1100" dirty="0">
              <a:latin typeface="Bahnschrift Light SemiCondensed" panose="020B0502040204020203" pitchFamily="34" charset="0"/>
              <a:cs typeface="Shruti" panose="020B0502040204020203" pitchFamily="34" charset="0"/>
            </a:endParaRPr>
          </a:p>
          <a:p>
            <a:endParaRPr lang="en-GB" sz="1100" b="1" u="sng" dirty="0">
              <a:latin typeface="Bahnschrift Light SemiCondensed" panose="020B0502040204020203" pitchFamily="34" charset="0"/>
              <a:cs typeface="Shruti" panose="020B0502040204020203" pitchFamily="34" charset="0"/>
            </a:endParaRPr>
          </a:p>
        </p:txBody>
      </p:sp>
      <p:sp>
        <p:nvSpPr>
          <p:cNvPr id="12" name="Rectangle 11">
            <a:extLst>
              <a:ext uri="{FF2B5EF4-FFF2-40B4-BE49-F238E27FC236}">
                <a16:creationId xmlns:a16="http://schemas.microsoft.com/office/drawing/2014/main" id="{ECB0F314-0BC2-71CF-3065-DDF3BF019D98}"/>
              </a:ext>
            </a:extLst>
          </p:cNvPr>
          <p:cNvSpPr/>
          <p:nvPr/>
        </p:nvSpPr>
        <p:spPr>
          <a:xfrm>
            <a:off x="116907" y="1205976"/>
            <a:ext cx="6334006" cy="830997"/>
          </a:xfrm>
          <a:prstGeom prst="rect">
            <a:avLst/>
          </a:prstGeom>
        </p:spPr>
        <p:txBody>
          <a:bodyPr wrap="square">
            <a:spAutoFit/>
          </a:bodyPr>
          <a:lstStyle/>
          <a:p>
            <a:pPr algn="ctr"/>
            <a:r>
              <a:rPr lang="en-GB" sz="2400" b="1" u="sng" dirty="0">
                <a:solidFill>
                  <a:schemeClr val="accent6">
                    <a:lumMod val="60000"/>
                    <a:lumOff val="40000"/>
                  </a:schemeClr>
                </a:solidFill>
                <a:latin typeface="Baguet Script" panose="020B0604020202020204" pitchFamily="2" charset="0"/>
                <a:cs typeface="Shruti" panose="020B0502040204020203" pitchFamily="34" charset="0"/>
              </a:rPr>
              <a:t>The Chelsfield Preschool and Nursery Newsletter</a:t>
            </a:r>
          </a:p>
          <a:p>
            <a:pPr algn="ctr"/>
            <a:r>
              <a:rPr lang="en-GB" sz="2400" b="1" u="sng" dirty="0">
                <a:solidFill>
                  <a:schemeClr val="accent6">
                    <a:lumMod val="60000"/>
                    <a:lumOff val="40000"/>
                  </a:schemeClr>
                </a:solidFill>
                <a:latin typeface="Baguet Script" panose="020B0604020202020204" pitchFamily="2" charset="0"/>
                <a:cs typeface="Shruti" panose="020B0502040204020203" pitchFamily="34" charset="0"/>
              </a:rPr>
              <a:t>April 2024</a:t>
            </a:r>
          </a:p>
        </p:txBody>
      </p:sp>
    </p:spTree>
    <p:extLst>
      <p:ext uri="{BB962C8B-B14F-4D97-AF65-F5344CB8AC3E}">
        <p14:creationId xmlns:p14="http://schemas.microsoft.com/office/powerpoint/2010/main" val="4098429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E89064F-5788-EC1A-4B77-B2FDAC2CE309}"/>
              </a:ext>
            </a:extLst>
          </p:cNvPr>
          <p:cNvSpPr/>
          <p:nvPr/>
        </p:nvSpPr>
        <p:spPr>
          <a:xfrm>
            <a:off x="270186" y="5781040"/>
            <a:ext cx="2767654" cy="338328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4" name="Rectangle 3">
            <a:extLst>
              <a:ext uri="{FF2B5EF4-FFF2-40B4-BE49-F238E27FC236}">
                <a16:creationId xmlns:a16="http://schemas.microsoft.com/office/drawing/2014/main" id="{720C4BD0-8C2E-591D-587D-2D7C7A11A6F1}"/>
              </a:ext>
            </a:extLst>
          </p:cNvPr>
          <p:cNvSpPr/>
          <p:nvPr/>
        </p:nvSpPr>
        <p:spPr>
          <a:xfrm>
            <a:off x="188530" y="2087298"/>
            <a:ext cx="2849309" cy="325686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5" name="Rectangle 4">
            <a:extLst>
              <a:ext uri="{FF2B5EF4-FFF2-40B4-BE49-F238E27FC236}">
                <a16:creationId xmlns:a16="http://schemas.microsoft.com/office/drawing/2014/main" id="{C4EBD5E9-00A9-453E-4873-E1889803B327}"/>
              </a:ext>
            </a:extLst>
          </p:cNvPr>
          <p:cNvSpPr/>
          <p:nvPr/>
        </p:nvSpPr>
        <p:spPr>
          <a:xfrm>
            <a:off x="188530" y="264626"/>
            <a:ext cx="6334006" cy="954107"/>
          </a:xfrm>
          <a:prstGeom prst="rect">
            <a:avLst/>
          </a:prstGeom>
        </p:spPr>
        <p:txBody>
          <a:bodyPr wrap="square">
            <a:spAutoFit/>
          </a:bodyPr>
          <a:lstStyle/>
          <a:p>
            <a:pPr algn="ctr"/>
            <a:r>
              <a:rPr lang="en-GB" sz="2800" b="1" u="sng" dirty="0">
                <a:solidFill>
                  <a:schemeClr val="accent6">
                    <a:lumMod val="60000"/>
                    <a:lumOff val="40000"/>
                  </a:schemeClr>
                </a:solidFill>
                <a:latin typeface="Baguet Script" panose="020B0604020202020204" pitchFamily="2" charset="0"/>
                <a:cs typeface="Shruti" panose="020B0502040204020203" pitchFamily="34" charset="0"/>
              </a:rPr>
              <a:t>The Chelsfield Preschool and Nursery Newsletter March 2024</a:t>
            </a:r>
          </a:p>
        </p:txBody>
      </p:sp>
      <p:pic>
        <p:nvPicPr>
          <p:cNvPr id="6" name="Picture 5" descr="A blue sign with white text&#10;&#10;Description automatically generated with low confidence">
            <a:extLst>
              <a:ext uri="{FF2B5EF4-FFF2-40B4-BE49-F238E27FC236}">
                <a16:creationId xmlns:a16="http://schemas.microsoft.com/office/drawing/2014/main" id="{9F96894E-46D8-3C42-47CA-6A01A46923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4611" y="2131946"/>
            <a:ext cx="3393203" cy="2100554"/>
          </a:xfrm>
          <a:prstGeom prst="rect">
            <a:avLst/>
          </a:prstGeom>
        </p:spPr>
      </p:pic>
      <p:sp>
        <p:nvSpPr>
          <p:cNvPr id="7" name="Rectangle 6">
            <a:extLst>
              <a:ext uri="{FF2B5EF4-FFF2-40B4-BE49-F238E27FC236}">
                <a16:creationId xmlns:a16="http://schemas.microsoft.com/office/drawing/2014/main" id="{CBCB3BA8-A50D-CDD9-782A-C7BE6BE8E4AA}"/>
              </a:ext>
            </a:extLst>
          </p:cNvPr>
          <p:cNvSpPr/>
          <p:nvPr/>
        </p:nvSpPr>
        <p:spPr>
          <a:xfrm>
            <a:off x="3613980" y="3373143"/>
            <a:ext cx="3244020" cy="292388"/>
          </a:xfrm>
          <a:prstGeom prst="rect">
            <a:avLst/>
          </a:prstGeom>
        </p:spPr>
        <p:txBody>
          <a:bodyPr wrap="square">
            <a:spAutoFit/>
          </a:bodyPr>
          <a:lstStyle/>
          <a:p>
            <a:endParaRPr lang="en-GB" sz="1300" dirty="0">
              <a:latin typeface="Bahnschrift Light SemiCondensed" panose="020B0502040204020203" pitchFamily="34" charset="0"/>
              <a:cs typeface="Shruti" panose="020B0502040204020203" pitchFamily="34" charset="0"/>
            </a:endParaRPr>
          </a:p>
        </p:txBody>
      </p:sp>
      <p:sp>
        <p:nvSpPr>
          <p:cNvPr id="8" name="TextBox 7">
            <a:extLst>
              <a:ext uri="{FF2B5EF4-FFF2-40B4-BE49-F238E27FC236}">
                <a16:creationId xmlns:a16="http://schemas.microsoft.com/office/drawing/2014/main" id="{1D9D0AC0-42D9-C89D-911D-A7DA78A94519}"/>
              </a:ext>
            </a:extLst>
          </p:cNvPr>
          <p:cNvSpPr txBox="1"/>
          <p:nvPr/>
        </p:nvSpPr>
        <p:spPr>
          <a:xfrm>
            <a:off x="270186" y="2155902"/>
            <a:ext cx="2462854" cy="3046988"/>
          </a:xfrm>
          <a:prstGeom prst="rect">
            <a:avLst/>
          </a:prstGeom>
          <a:noFill/>
        </p:spPr>
        <p:txBody>
          <a:bodyPr wrap="square">
            <a:spAutoFit/>
          </a:bodyPr>
          <a:lstStyle/>
          <a:p>
            <a:pPr algn="ctr"/>
            <a:r>
              <a:rPr lang="en-GB" sz="1200" b="1" u="sng" dirty="0">
                <a:latin typeface="Bahnschrift Light SemiCondensed" panose="020B0502040204020203" pitchFamily="34" charset="0"/>
                <a:cs typeface="Shruti" panose="020B0502040204020203" pitchFamily="34" charset="0"/>
              </a:rPr>
              <a:t>Local Family Centres</a:t>
            </a:r>
          </a:p>
          <a:p>
            <a:endParaRPr lang="en-GB" sz="1200" b="1" dirty="0">
              <a:latin typeface="Bahnschrift Light SemiCondensed" panose="020B0502040204020203" pitchFamily="34" charset="0"/>
              <a:cs typeface="Shruti" panose="020B0502040204020203" pitchFamily="34" charset="0"/>
            </a:endParaRPr>
          </a:p>
          <a:p>
            <a:r>
              <a:rPr lang="en-GB" sz="1200" dirty="0">
                <a:latin typeface="Bahnschrift Light SemiCondensed" panose="020B0502040204020203" pitchFamily="34" charset="0"/>
                <a:cs typeface="Shruti" panose="020B0502040204020203" pitchFamily="34" charset="0"/>
              </a:rPr>
              <a:t>Blenheim Children and Family Centre</a:t>
            </a:r>
          </a:p>
          <a:p>
            <a:r>
              <a:rPr lang="en-GB" sz="1200" dirty="0">
                <a:latin typeface="Bahnschrift Light SemiCondensed" panose="020B0502040204020203" pitchFamily="34" charset="0"/>
                <a:cs typeface="Shruti" panose="020B0502040204020203" pitchFamily="34" charset="0"/>
              </a:rPr>
              <a:t>Email –</a:t>
            </a:r>
            <a:r>
              <a:rPr lang="en-GB" sz="1200" dirty="0">
                <a:latin typeface="Bahnschrift Light SemiCondensed" panose="020B0502040204020203" pitchFamily="34" charset="0"/>
                <a:cs typeface="Shruti" panose="020B0502040204020203" pitchFamily="34" charset="0"/>
                <a:hlinkClick r:id="rId3"/>
              </a:rPr>
              <a:t>BLENHEIMCFC@BROMLEY.GOV.UK</a:t>
            </a:r>
            <a:endParaRPr lang="en-GB" sz="1200" dirty="0">
              <a:latin typeface="Bahnschrift Light SemiCondensed" panose="020B0502040204020203" pitchFamily="34" charset="0"/>
              <a:cs typeface="Shruti" panose="020B0502040204020203" pitchFamily="34" charset="0"/>
            </a:endParaRPr>
          </a:p>
          <a:p>
            <a:r>
              <a:rPr lang="en-GB" sz="1200" dirty="0">
                <a:latin typeface="Bahnschrift Light SemiCondensed" panose="020B0502040204020203" pitchFamily="34" charset="0"/>
                <a:cs typeface="Shruti" panose="020B0502040204020203" pitchFamily="34" charset="0"/>
              </a:rPr>
              <a:t>Phone – 01689 831193</a:t>
            </a:r>
          </a:p>
          <a:p>
            <a:endParaRPr lang="en-GB" sz="1200" dirty="0">
              <a:latin typeface="Bahnschrift Light SemiCondensed" panose="020B0502040204020203" pitchFamily="34" charset="0"/>
              <a:cs typeface="Shruti" panose="020B0502040204020203" pitchFamily="34" charset="0"/>
            </a:endParaRPr>
          </a:p>
          <a:p>
            <a:r>
              <a:rPr lang="en-GB" sz="1200" dirty="0">
                <a:latin typeface="Bahnschrift Light SemiCondensed" panose="020B0502040204020203" pitchFamily="34" charset="0"/>
                <a:cs typeface="Shruti" panose="020B0502040204020203" pitchFamily="34" charset="0"/>
              </a:rPr>
              <a:t>Cotmandene Family Centre</a:t>
            </a:r>
          </a:p>
          <a:p>
            <a:r>
              <a:rPr lang="en-GB" sz="1200" dirty="0">
                <a:latin typeface="Bahnschrift Light SemiCondensed" panose="020B0502040204020203" pitchFamily="34" charset="0"/>
                <a:cs typeface="Shruti" panose="020B0502040204020203" pitchFamily="34" charset="0"/>
              </a:rPr>
              <a:t>Email – </a:t>
            </a:r>
            <a:r>
              <a:rPr lang="en-GB" sz="1200" dirty="0">
                <a:latin typeface="Bahnschrift Light SemiCondensed" panose="020B0502040204020203" pitchFamily="34" charset="0"/>
                <a:cs typeface="Shruti" panose="020B0502040204020203" pitchFamily="34" charset="0"/>
                <a:hlinkClick r:id="rId4"/>
              </a:rPr>
              <a:t>COTMANDENECFC@BROMLEY.GOV.UK</a:t>
            </a:r>
            <a:endParaRPr lang="en-GB" sz="1200" dirty="0">
              <a:latin typeface="Bahnschrift Light SemiCondensed" panose="020B0502040204020203" pitchFamily="34" charset="0"/>
              <a:cs typeface="Shruti" panose="020B0502040204020203" pitchFamily="34" charset="0"/>
            </a:endParaRPr>
          </a:p>
          <a:p>
            <a:r>
              <a:rPr lang="en-GB" sz="1200" dirty="0">
                <a:latin typeface="Bahnschrift Light SemiCondensed" panose="020B0502040204020203" pitchFamily="34" charset="0"/>
                <a:cs typeface="Shruti" panose="020B0502040204020203" pitchFamily="34" charset="0"/>
              </a:rPr>
              <a:t>Phone – 0208 300 2548</a:t>
            </a:r>
          </a:p>
          <a:p>
            <a:endParaRPr lang="en-GB" sz="1200" dirty="0">
              <a:latin typeface="Bahnschrift Light SemiCondensed" panose="020B0502040204020203" pitchFamily="34" charset="0"/>
              <a:cs typeface="Shruti" panose="020B0502040204020203" pitchFamily="34" charset="0"/>
            </a:endParaRPr>
          </a:p>
          <a:p>
            <a:r>
              <a:rPr lang="en-GB" sz="1200" dirty="0">
                <a:latin typeface="Bahnschrift SemiLight SemiConde" panose="020B0502040204020203" pitchFamily="34" charset="0"/>
              </a:rPr>
              <a:t>Children and Family Centres offer a range of services to meet the needs of children under five and support their families. </a:t>
            </a:r>
            <a:endParaRPr lang="en-GB" sz="1200" dirty="0">
              <a:latin typeface="Bahnschrift SemiLight SemiConde" panose="020B0502040204020203" pitchFamily="34" charset="0"/>
              <a:cs typeface="Shruti" panose="020B0502040204020203" pitchFamily="34" charset="0"/>
            </a:endParaRPr>
          </a:p>
        </p:txBody>
      </p:sp>
      <p:sp>
        <p:nvSpPr>
          <p:cNvPr id="9" name="TextBox 8">
            <a:extLst>
              <a:ext uri="{FF2B5EF4-FFF2-40B4-BE49-F238E27FC236}">
                <a16:creationId xmlns:a16="http://schemas.microsoft.com/office/drawing/2014/main" id="{3A81F14B-3CD9-20E2-D870-0495D474F8A6}"/>
              </a:ext>
            </a:extLst>
          </p:cNvPr>
          <p:cNvSpPr txBox="1"/>
          <p:nvPr/>
        </p:nvSpPr>
        <p:spPr>
          <a:xfrm>
            <a:off x="354940" y="5949186"/>
            <a:ext cx="3259040" cy="3046988"/>
          </a:xfrm>
          <a:prstGeom prst="rect">
            <a:avLst/>
          </a:prstGeom>
          <a:noFill/>
        </p:spPr>
        <p:txBody>
          <a:bodyPr wrap="square" rtlCol="0">
            <a:spAutoFit/>
          </a:bodyPr>
          <a:lstStyle/>
          <a:p>
            <a:r>
              <a:rPr lang="en-GB" sz="1200" b="1" u="sng" dirty="0">
                <a:latin typeface="Bahnschrift SemiLight SemiConde" panose="020B0502040204020203" pitchFamily="34" charset="0"/>
              </a:rPr>
              <a:t>Mental Health Support</a:t>
            </a: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NHS - 111</a:t>
            </a: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Samaritans - 116 123</a:t>
            </a: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Mind - </a:t>
            </a:r>
            <a:r>
              <a:rPr lang="en-GB" sz="1200" dirty="0">
                <a:latin typeface="Bahnschrift SemiLight SemiConde" panose="020B0502040204020203" pitchFamily="34" charset="0"/>
                <a:hlinkClick r:id="rId5"/>
              </a:rPr>
              <a:t>www.mind.org.uk</a:t>
            </a:r>
            <a:endParaRPr lang="en-GB" sz="1200" dirty="0">
              <a:latin typeface="Bahnschrift SemiLight SemiConde" panose="020B0502040204020203" pitchFamily="34" charset="0"/>
            </a:endParaRP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Self-Help Ideas</a:t>
            </a:r>
          </a:p>
          <a:p>
            <a:pPr marL="285750" indent="-285750">
              <a:buFont typeface="Wingdings" panose="05000000000000000000" pitchFamily="2" charset="2"/>
              <a:buChar char="ü"/>
            </a:pPr>
            <a:r>
              <a:rPr lang="en-GB" sz="1200" dirty="0">
                <a:latin typeface="Bahnschrift SemiLight SemiConde" panose="020B0502040204020203" pitchFamily="34" charset="0"/>
              </a:rPr>
              <a:t>Maintain a Healthy diet</a:t>
            </a:r>
          </a:p>
          <a:p>
            <a:pPr marL="285750" indent="-285750">
              <a:buFont typeface="Wingdings" panose="05000000000000000000" pitchFamily="2" charset="2"/>
              <a:buChar char="ü"/>
            </a:pPr>
            <a:r>
              <a:rPr lang="en-GB" sz="1200" dirty="0">
                <a:latin typeface="Bahnschrift SemiLight SemiConde" panose="020B0502040204020203" pitchFamily="34" charset="0"/>
              </a:rPr>
              <a:t>Exercise regularly</a:t>
            </a:r>
          </a:p>
          <a:p>
            <a:pPr marL="285750" indent="-285750">
              <a:buFont typeface="Wingdings" panose="05000000000000000000" pitchFamily="2" charset="2"/>
              <a:buChar char="ü"/>
            </a:pPr>
            <a:r>
              <a:rPr lang="en-GB" sz="1200" dirty="0">
                <a:latin typeface="Bahnschrift SemiLight SemiConde" panose="020B0502040204020203" pitchFamily="34" charset="0"/>
              </a:rPr>
              <a:t>Connect with others</a:t>
            </a:r>
          </a:p>
          <a:p>
            <a:pPr marL="285750" indent="-285750">
              <a:buFont typeface="Wingdings" panose="05000000000000000000" pitchFamily="2" charset="2"/>
              <a:buChar char="ü"/>
            </a:pPr>
            <a:r>
              <a:rPr lang="en-GB" sz="1200" dirty="0">
                <a:latin typeface="Bahnschrift SemiLight SemiConde" panose="020B0502040204020203" pitchFamily="34" charset="0"/>
              </a:rPr>
              <a:t>Set goals and challenges</a:t>
            </a:r>
          </a:p>
          <a:p>
            <a:pPr marL="285750" indent="-285750">
              <a:buFont typeface="Wingdings" panose="05000000000000000000" pitchFamily="2" charset="2"/>
              <a:buChar char="ü"/>
            </a:pPr>
            <a:r>
              <a:rPr lang="en-GB" sz="1200" dirty="0">
                <a:latin typeface="Bahnschrift SemiLight SemiConde" panose="020B0502040204020203" pitchFamily="34" charset="0"/>
              </a:rPr>
              <a:t>Take up a Hobby</a:t>
            </a:r>
          </a:p>
          <a:p>
            <a:pPr marL="285750" indent="-285750">
              <a:buFont typeface="Wingdings" panose="05000000000000000000" pitchFamily="2" charset="2"/>
              <a:buChar char="ü"/>
            </a:pPr>
            <a:r>
              <a:rPr lang="en-GB" sz="1200" dirty="0">
                <a:latin typeface="Bahnschrift SemiLight SemiConde" panose="020B0502040204020203" pitchFamily="34" charset="0"/>
              </a:rPr>
              <a:t>Volunteer in the Community</a:t>
            </a:r>
          </a:p>
          <a:p>
            <a:pPr marL="285750" indent="-285750">
              <a:buFont typeface="Wingdings" panose="05000000000000000000" pitchFamily="2" charset="2"/>
              <a:buChar char="ü"/>
            </a:pPr>
            <a:r>
              <a:rPr lang="en-GB" sz="1200" dirty="0">
                <a:latin typeface="Bahnschrift SemiLight SemiConde" panose="020B0502040204020203" pitchFamily="34" charset="0"/>
              </a:rPr>
              <a:t>Avoid unhealthy habits </a:t>
            </a:r>
          </a:p>
        </p:txBody>
      </p:sp>
      <p:sp>
        <p:nvSpPr>
          <p:cNvPr id="10" name="Rectangle 9">
            <a:extLst>
              <a:ext uri="{FF2B5EF4-FFF2-40B4-BE49-F238E27FC236}">
                <a16:creationId xmlns:a16="http://schemas.microsoft.com/office/drawing/2014/main" id="{9B2731D4-FB0D-8868-F1CB-2E5E442122E3}"/>
              </a:ext>
            </a:extLst>
          </p:cNvPr>
          <p:cNvSpPr/>
          <p:nvPr/>
        </p:nvSpPr>
        <p:spPr>
          <a:xfrm>
            <a:off x="2668333" y="4519996"/>
            <a:ext cx="3691464" cy="1932758"/>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dirty="0"/>
          </a:p>
        </p:txBody>
      </p:sp>
      <p:sp>
        <p:nvSpPr>
          <p:cNvPr id="11" name="TextBox 10">
            <a:extLst>
              <a:ext uri="{FF2B5EF4-FFF2-40B4-BE49-F238E27FC236}">
                <a16:creationId xmlns:a16="http://schemas.microsoft.com/office/drawing/2014/main" id="{3C656AE6-9CC2-3682-6C41-53CA489E4883}"/>
              </a:ext>
            </a:extLst>
          </p:cNvPr>
          <p:cNvSpPr txBox="1"/>
          <p:nvPr/>
        </p:nvSpPr>
        <p:spPr>
          <a:xfrm>
            <a:off x="2733040" y="4597835"/>
            <a:ext cx="3649254" cy="1938992"/>
          </a:xfrm>
          <a:prstGeom prst="rect">
            <a:avLst/>
          </a:prstGeom>
          <a:noFill/>
        </p:spPr>
        <p:txBody>
          <a:bodyPr wrap="square">
            <a:spAutoFit/>
          </a:bodyPr>
          <a:lstStyle/>
          <a:p>
            <a:r>
              <a:rPr lang="en-GB" sz="1200" dirty="0">
                <a:latin typeface="Bahnschrift SemiLight SemiConde" panose="020B0502040204020203" pitchFamily="34" charset="0"/>
              </a:rPr>
              <a:t>The Bromley Children Project and partners continue to ensure that support, activities and services are made available to the local community.</a:t>
            </a: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Social media: for up-to-date information, announcements and much more please visit our social media pages.</a:t>
            </a:r>
          </a:p>
          <a:p>
            <a:r>
              <a:rPr lang="en-GB" sz="1200" dirty="0">
                <a:latin typeface="Bahnschrift SemiLight SemiConde" panose="020B0502040204020203" pitchFamily="34" charset="0"/>
              </a:rPr>
              <a:t>Facebook </a:t>
            </a:r>
            <a:r>
              <a:rPr lang="en-GB" sz="1200" dirty="0">
                <a:latin typeface="Bahnschrift SemiLight SemiConde" panose="020B0502040204020203" pitchFamily="34" charset="0"/>
                <a:hlinkClick r:id="rId6"/>
              </a:rPr>
              <a:t>The Bromley Children Project - Facebook</a:t>
            </a:r>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Instagram </a:t>
            </a:r>
            <a:r>
              <a:rPr lang="en-GB" sz="1200" dirty="0">
                <a:latin typeface="Bahnschrift SemiLight SemiConde" panose="020B0502040204020203" pitchFamily="34" charset="0"/>
                <a:hlinkClick r:id="rId7"/>
              </a:rPr>
              <a:t>The Bromley Children Project – Instagram </a:t>
            </a:r>
            <a:endParaRPr lang="en-GB" sz="1200" dirty="0">
              <a:latin typeface="Bahnschrift SemiLight SemiConde" panose="020B0502040204020203" pitchFamily="34" charset="0"/>
            </a:endParaRPr>
          </a:p>
          <a:p>
            <a:r>
              <a:rPr lang="en-GB" sz="1200" dirty="0" err="1">
                <a:latin typeface="Bahnschrift SemiLight SemiConde" panose="020B0502040204020203" pitchFamily="34" charset="0"/>
              </a:rPr>
              <a:t>Youtube</a:t>
            </a:r>
            <a:r>
              <a:rPr lang="en-GB" sz="1200" dirty="0">
                <a:latin typeface="Bahnschrift SemiLight SemiConde" panose="020B0502040204020203" pitchFamily="34" charset="0"/>
              </a:rPr>
              <a:t>  </a:t>
            </a:r>
            <a:r>
              <a:rPr lang="en-GB" sz="1200" dirty="0">
                <a:latin typeface="Bahnschrift SemiLight SemiConde" panose="020B0502040204020203" pitchFamily="34" charset="0"/>
                <a:hlinkClick r:id="rId8"/>
              </a:rPr>
              <a:t>The Bromley Children Project - Creative Kids</a:t>
            </a:r>
            <a:r>
              <a:rPr lang="en-GB" sz="1200" dirty="0">
                <a:latin typeface="Bahnschrift SemiLight SemiConde" panose="020B0502040204020203" pitchFamily="34" charset="0"/>
              </a:rPr>
              <a:t> </a:t>
            </a:r>
          </a:p>
          <a:p>
            <a:endParaRPr lang="en-GB" sz="1200" dirty="0">
              <a:latin typeface="Bahnschrift SemiLight SemiConde" panose="020B0502040204020203" pitchFamily="34" charset="0"/>
            </a:endParaRPr>
          </a:p>
        </p:txBody>
      </p:sp>
      <p:pic>
        <p:nvPicPr>
          <p:cNvPr id="12" name="Picture 11">
            <a:extLst>
              <a:ext uri="{FF2B5EF4-FFF2-40B4-BE49-F238E27FC236}">
                <a16:creationId xmlns:a16="http://schemas.microsoft.com/office/drawing/2014/main" id="{38557109-0C14-4977-8A5B-870A69622B49}"/>
              </a:ext>
            </a:extLst>
          </p:cNvPr>
          <p:cNvPicPr>
            <a:picLocks noChangeAspect="1"/>
          </p:cNvPicPr>
          <p:nvPr/>
        </p:nvPicPr>
        <p:blipFill rotWithShape="1">
          <a:blip r:embed="rId9"/>
          <a:srcRect r="63162"/>
          <a:stretch/>
        </p:blipFill>
        <p:spPr>
          <a:xfrm>
            <a:off x="3820162" y="6818089"/>
            <a:ext cx="1973622" cy="2781845"/>
          </a:xfrm>
          <a:prstGeom prst="rect">
            <a:avLst/>
          </a:prstGeom>
        </p:spPr>
      </p:pic>
      <p:sp>
        <p:nvSpPr>
          <p:cNvPr id="13" name="TextBox 12">
            <a:extLst>
              <a:ext uri="{FF2B5EF4-FFF2-40B4-BE49-F238E27FC236}">
                <a16:creationId xmlns:a16="http://schemas.microsoft.com/office/drawing/2014/main" id="{9766A540-7271-415A-2B16-4906B5BBD223}"/>
              </a:ext>
            </a:extLst>
          </p:cNvPr>
          <p:cNvSpPr txBox="1"/>
          <p:nvPr/>
        </p:nvSpPr>
        <p:spPr>
          <a:xfrm>
            <a:off x="345202" y="1272821"/>
            <a:ext cx="6167596" cy="646331"/>
          </a:xfrm>
          <a:prstGeom prst="rect">
            <a:avLst/>
          </a:prstGeom>
          <a:noFill/>
        </p:spPr>
        <p:txBody>
          <a:bodyPr wrap="square" rtlCol="0">
            <a:spAutoFit/>
          </a:bodyPr>
          <a:lstStyle/>
          <a:p>
            <a:pPr algn="ctr"/>
            <a:r>
              <a:rPr lang="en-GB" dirty="0"/>
              <a:t>You can contact us on; Phone- 01689853183 </a:t>
            </a:r>
          </a:p>
          <a:p>
            <a:pPr algn="ctr"/>
            <a:r>
              <a:rPr lang="en-GB" dirty="0"/>
              <a:t> Email- Chelsfieldbrom@yahoo.co.uk</a:t>
            </a:r>
          </a:p>
        </p:txBody>
      </p:sp>
    </p:spTree>
    <p:extLst>
      <p:ext uri="{BB962C8B-B14F-4D97-AF65-F5344CB8AC3E}">
        <p14:creationId xmlns:p14="http://schemas.microsoft.com/office/powerpoint/2010/main" val="13257007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598</TotalTime>
  <Words>835</Words>
  <Application>Microsoft Office PowerPoint</Application>
  <PresentationFormat>A4 Paper (210x297 mm)</PresentationFormat>
  <Paragraphs>86</Paragraphs>
  <Slides>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Arial</vt:lpstr>
      <vt:lpstr>Arial Narrow</vt:lpstr>
      <vt:lpstr>Baguet Script</vt:lpstr>
      <vt:lpstr>Bahnschrift Light SemiCondensed</vt:lpstr>
      <vt:lpstr>Bahnschrift SemiLight SemiConde</vt:lpstr>
      <vt:lpstr>Calibri</vt:lpstr>
      <vt:lpstr>Calibri Light</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Carter</dc:creator>
  <cp:lastModifiedBy>Gary Carter</cp:lastModifiedBy>
  <cp:revision>13</cp:revision>
  <cp:lastPrinted>2024-03-06T12:43:29Z</cp:lastPrinted>
  <dcterms:created xsi:type="dcterms:W3CDTF">2023-07-03T14:25:20Z</dcterms:created>
  <dcterms:modified xsi:type="dcterms:W3CDTF">2024-06-27T12:00:23Z</dcterms:modified>
</cp:coreProperties>
</file>