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906000" cy="6858000" type="A4"/>
  <p:notesSz cx="10018713" cy="68881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D5C2D88-6CD1-486D-9DB8-DA64C9D25188}" v="7" dt="2023-01-10T08:34:17.89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29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53EF4-F6CF-43CE-9566-3C7EEC7F2D46}" type="datetimeFigureOut">
              <a:rPr lang="en-GB" smtClean="0"/>
              <a:t>23/03/2023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82DE5-47FE-469E-9350-D94DEEC43B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4344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53EF4-F6CF-43CE-9566-3C7EEC7F2D46}" type="datetimeFigureOut">
              <a:rPr lang="en-GB" smtClean="0"/>
              <a:t>23/03/2023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82DE5-47FE-469E-9350-D94DEEC43B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29533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53EF4-F6CF-43CE-9566-3C7EEC7F2D46}" type="datetimeFigureOut">
              <a:rPr lang="en-GB" smtClean="0"/>
              <a:t>23/03/2023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82DE5-47FE-469E-9350-D94DEEC43B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16429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53EF4-F6CF-43CE-9566-3C7EEC7F2D46}" type="datetimeFigureOut">
              <a:rPr lang="en-GB" smtClean="0"/>
              <a:t>23/03/2023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82DE5-47FE-469E-9350-D94DEEC43B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58863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53EF4-F6CF-43CE-9566-3C7EEC7F2D46}" type="datetimeFigureOut">
              <a:rPr lang="en-GB" smtClean="0"/>
              <a:t>23/03/2023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82DE5-47FE-469E-9350-D94DEEC43B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45897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53EF4-F6CF-43CE-9566-3C7EEC7F2D46}" type="datetimeFigureOut">
              <a:rPr lang="en-GB" smtClean="0"/>
              <a:t>23/03/2023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82DE5-47FE-469E-9350-D94DEEC43B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29642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53EF4-F6CF-43CE-9566-3C7EEC7F2D46}" type="datetimeFigureOut">
              <a:rPr lang="en-GB" smtClean="0"/>
              <a:t>23/03/2023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82DE5-47FE-469E-9350-D94DEEC43B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05858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53EF4-F6CF-43CE-9566-3C7EEC7F2D46}" type="datetimeFigureOut">
              <a:rPr lang="en-GB" smtClean="0"/>
              <a:t>23/03/2023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82DE5-47FE-469E-9350-D94DEEC43B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63278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53EF4-F6CF-43CE-9566-3C7EEC7F2D46}" type="datetimeFigureOut">
              <a:rPr lang="en-GB" smtClean="0"/>
              <a:t>23/03/2023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82DE5-47FE-469E-9350-D94DEEC43B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15775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53EF4-F6CF-43CE-9566-3C7EEC7F2D46}" type="datetimeFigureOut">
              <a:rPr lang="en-GB" smtClean="0"/>
              <a:t>23/03/2023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82DE5-47FE-469E-9350-D94DEEC43B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57479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53EF4-F6CF-43CE-9566-3C7EEC7F2D46}" type="datetimeFigureOut">
              <a:rPr lang="en-GB" smtClean="0"/>
              <a:t>23/03/2023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82DE5-47FE-469E-9350-D94DEEC43B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89353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753EF4-F6CF-43CE-9566-3C7EEC7F2D46}" type="datetimeFigureOut">
              <a:rPr lang="en-GB" smtClean="0"/>
              <a:t>23/03/2023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D82DE5-47FE-469E-9350-D94DEEC43B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30873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2965AF42-CD72-6F51-E495-78F34070EA8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8700051"/>
              </p:ext>
            </p:extLst>
          </p:nvPr>
        </p:nvGraphicFramePr>
        <p:xfrm>
          <a:off x="0" y="366932"/>
          <a:ext cx="9906000" cy="632596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981200">
                  <a:extLst>
                    <a:ext uri="{9D8B030D-6E8A-4147-A177-3AD203B41FA5}">
                      <a16:colId xmlns:a16="http://schemas.microsoft.com/office/drawing/2014/main" val="1352786200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1654208611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954427081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770111976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962490423"/>
                    </a:ext>
                  </a:extLst>
                </a:gridCol>
              </a:tblGrid>
              <a:tr h="344483">
                <a:tc>
                  <a:txBody>
                    <a:bodyPr/>
                    <a:lstStyle/>
                    <a:p>
                      <a:pPr algn="ctr"/>
                      <a:r>
                        <a:rPr lang="en-GB" sz="1300" dirty="0">
                          <a:latin typeface="Avenir Next LT Pro Light" panose="020B0304020202020204" pitchFamily="34" charset="0"/>
                        </a:rPr>
                        <a:t>Monday </a:t>
                      </a:r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300" dirty="0">
                          <a:latin typeface="Avenir Next LT Pro Light" panose="020B0304020202020204" pitchFamily="34" charset="0"/>
                        </a:rPr>
                        <a:t>Tuesday</a:t>
                      </a:r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300" dirty="0">
                          <a:latin typeface="Avenir Next LT Pro Light" panose="020B0304020202020204" pitchFamily="34" charset="0"/>
                        </a:rPr>
                        <a:t>Wednesday</a:t>
                      </a:r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300" dirty="0">
                          <a:latin typeface="Avenir Next LT Pro Light" panose="020B0304020202020204" pitchFamily="34" charset="0"/>
                        </a:rPr>
                        <a:t>Thursday</a:t>
                      </a:r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300" dirty="0">
                          <a:latin typeface="Avenir Next LT Pro Light" panose="020B0304020202020204" pitchFamily="34" charset="0"/>
                        </a:rPr>
                        <a:t>Friday</a:t>
                      </a:r>
                    </a:p>
                  </a:txBody>
                  <a:tcPr marL="74295" marR="74295" marT="37148" marB="37148"/>
                </a:tc>
                <a:extLst>
                  <a:ext uri="{0D108BD9-81ED-4DB2-BD59-A6C34878D82A}">
                    <a16:rowId xmlns:a16="http://schemas.microsoft.com/office/drawing/2014/main" val="353693041"/>
                  </a:ext>
                </a:extLst>
              </a:tr>
              <a:tr h="993744">
                <a:tc>
                  <a:txBody>
                    <a:bodyPr/>
                    <a:lstStyle/>
                    <a:p>
                      <a:pPr algn="ctr"/>
                      <a:r>
                        <a:rPr lang="en-GB" sz="1200" b="1" u="sng" dirty="0">
                          <a:latin typeface="Avenir Next LT Pro Light" panose="020B0304020202020204" pitchFamily="34" charset="0"/>
                        </a:rPr>
                        <a:t>Breakfast</a:t>
                      </a:r>
                    </a:p>
                    <a:p>
                      <a:r>
                        <a:rPr lang="en-GB" sz="1200" dirty="0">
                          <a:latin typeface="Avenir Next LT Pro Light" panose="020B0304020202020204" pitchFamily="34" charset="0"/>
                        </a:rPr>
                        <a:t>Choice of Cereal, Toast and Spread with Seasonal fresh fruit</a:t>
                      </a:r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u="sng" dirty="0">
                          <a:latin typeface="Avenir Next LT Pro Light" panose="020B0304020202020204" pitchFamily="34" charset="0"/>
                        </a:rPr>
                        <a:t>Breakfast</a:t>
                      </a:r>
                    </a:p>
                    <a:p>
                      <a:r>
                        <a:rPr lang="en-GB" sz="1200" dirty="0">
                          <a:latin typeface="Avenir Next LT Pro Light" panose="020B0304020202020204" pitchFamily="34" charset="0"/>
                        </a:rPr>
                        <a:t>Choice of Cereal, Toast and Spread with Seasonal fresh fruit</a:t>
                      </a:r>
                    </a:p>
                    <a:p>
                      <a:endParaRPr lang="en-GB" sz="1200" dirty="0">
                        <a:latin typeface="Avenir Next LT Pro Light" panose="020B0304020202020204" pitchFamily="34" charset="0"/>
                      </a:endParaRPr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u="sng" dirty="0">
                          <a:latin typeface="Avenir Next LT Pro Light" panose="020B0304020202020204" pitchFamily="34" charset="0"/>
                        </a:rPr>
                        <a:t>Breakfast</a:t>
                      </a:r>
                    </a:p>
                    <a:p>
                      <a:r>
                        <a:rPr lang="en-GB" sz="1200" dirty="0">
                          <a:latin typeface="Avenir Next LT Pro Light" panose="020B0304020202020204" pitchFamily="34" charset="0"/>
                        </a:rPr>
                        <a:t>Choice of Cereal, Toast and Spread with Seasonal fresh fruit</a:t>
                      </a:r>
                    </a:p>
                    <a:p>
                      <a:endParaRPr lang="en-GB" sz="1200" dirty="0">
                        <a:latin typeface="Avenir Next LT Pro Light" panose="020B0304020202020204" pitchFamily="34" charset="0"/>
                      </a:endParaRPr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u="sng" dirty="0">
                          <a:latin typeface="Avenir Next LT Pro Light" panose="020B0304020202020204" pitchFamily="34" charset="0"/>
                        </a:rPr>
                        <a:t>Breakfast</a:t>
                      </a:r>
                    </a:p>
                    <a:p>
                      <a:r>
                        <a:rPr lang="en-GB" sz="1200" dirty="0">
                          <a:latin typeface="Avenir Next LT Pro Light" panose="020B0304020202020204" pitchFamily="34" charset="0"/>
                        </a:rPr>
                        <a:t>Choice of Cereal, Toast and Spread with Seasonal fresh fruit</a:t>
                      </a:r>
                    </a:p>
                    <a:p>
                      <a:endParaRPr lang="en-GB" sz="1200" dirty="0">
                        <a:latin typeface="Avenir Next LT Pro Light" panose="020B0304020202020204" pitchFamily="34" charset="0"/>
                      </a:endParaRPr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u="sng" dirty="0">
                          <a:latin typeface="Avenir Next LT Pro Light" panose="020B0304020202020204" pitchFamily="34" charset="0"/>
                        </a:rPr>
                        <a:t>Breakfast</a:t>
                      </a:r>
                    </a:p>
                    <a:p>
                      <a:r>
                        <a:rPr lang="en-GB" sz="1200" dirty="0">
                          <a:latin typeface="Avenir Next LT Pro Light" panose="020B0304020202020204" pitchFamily="34" charset="0"/>
                        </a:rPr>
                        <a:t>Choice of Cereal, Toast and Spread with Seasonal fresh fruit</a:t>
                      </a:r>
                    </a:p>
                    <a:p>
                      <a:endParaRPr lang="en-GB" sz="1200" dirty="0">
                        <a:latin typeface="Avenir Next LT Pro Light" panose="020B0304020202020204" pitchFamily="34" charset="0"/>
                      </a:endParaRPr>
                    </a:p>
                  </a:txBody>
                  <a:tcPr marL="74295" marR="74295" marT="37148" marB="37148"/>
                </a:tc>
                <a:extLst>
                  <a:ext uri="{0D108BD9-81ED-4DB2-BD59-A6C34878D82A}">
                    <a16:rowId xmlns:a16="http://schemas.microsoft.com/office/drawing/2014/main" val="1764555932"/>
                  </a:ext>
                </a:extLst>
              </a:tr>
              <a:tr h="1261558">
                <a:tc>
                  <a:txBody>
                    <a:bodyPr/>
                    <a:lstStyle/>
                    <a:p>
                      <a:pPr algn="ctr"/>
                      <a:r>
                        <a:rPr lang="en-GB" sz="1200" b="1" u="sng" dirty="0">
                          <a:latin typeface="Avenir Next LT Pro Light" panose="020B0304020202020204" pitchFamily="34" charset="0"/>
                        </a:rPr>
                        <a:t>Snack</a:t>
                      </a:r>
                    </a:p>
                    <a:p>
                      <a:r>
                        <a:rPr lang="en-GB" sz="1200" dirty="0">
                          <a:latin typeface="Avenir Next LT Pro Light" panose="020B0304020202020204" pitchFamily="34" charset="0"/>
                        </a:rPr>
                        <a:t>Yogurt and slices grapes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latin typeface="Avenir Next LT Pro Light" panose="020B0304020202020204" pitchFamily="34" charset="0"/>
                        </a:rPr>
                        <a:t>Served with Milk &amp; Water</a:t>
                      </a:r>
                    </a:p>
                    <a:p>
                      <a:endParaRPr lang="en-GB" sz="1200" dirty="0">
                        <a:latin typeface="Avenir Next LT Pro Light" panose="020B0304020202020204" pitchFamily="34" charset="0"/>
                      </a:endParaRPr>
                    </a:p>
                    <a:p>
                      <a:endParaRPr lang="en-GB" sz="1200" dirty="0">
                        <a:latin typeface="Avenir Next LT Pro Light" panose="020B0304020202020204" pitchFamily="34" charset="0"/>
                      </a:endParaRPr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u="sng" dirty="0">
                          <a:latin typeface="Avenir Next LT Pro Light" panose="020B0304020202020204" pitchFamily="34" charset="0"/>
                        </a:rPr>
                        <a:t>Snack</a:t>
                      </a:r>
                    </a:p>
                    <a:p>
                      <a:r>
                        <a:rPr lang="en-GB" sz="1200" dirty="0">
                          <a:latin typeface="Avenir Next LT Pro Light" panose="020B0304020202020204" pitchFamily="34" charset="0"/>
                        </a:rPr>
                        <a:t>Bananas, Blueberries and rice cakes with spread</a:t>
                      </a:r>
                    </a:p>
                    <a:p>
                      <a:r>
                        <a:rPr lang="en-GB" sz="1200" dirty="0">
                          <a:latin typeface="Avenir Next LT Pro Light" panose="020B0304020202020204" pitchFamily="34" charset="0"/>
                        </a:rPr>
                        <a:t>Served with Milk &amp; Water</a:t>
                      </a:r>
                    </a:p>
                    <a:p>
                      <a:endParaRPr lang="en-GB" sz="1200" dirty="0">
                        <a:latin typeface="Avenir Next LT Pro Light" panose="020B0304020202020204" pitchFamily="34" charset="0"/>
                      </a:endParaRPr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u="sng" dirty="0">
                          <a:latin typeface="Avenir Next LT Pro Light" panose="020B0304020202020204" pitchFamily="34" charset="0"/>
                        </a:rPr>
                        <a:t>Snack</a:t>
                      </a:r>
                    </a:p>
                    <a:p>
                      <a:r>
                        <a:rPr lang="en-GB" sz="1200" dirty="0">
                          <a:latin typeface="Avenir Next LT Pro Light" panose="020B0304020202020204" pitchFamily="34" charset="0"/>
                        </a:rPr>
                        <a:t>Toasted Pitta bread, kiwi fruit and satsumas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latin typeface="Avenir Next LT Pro Light" panose="020B0304020202020204" pitchFamily="34" charset="0"/>
                        </a:rPr>
                        <a:t>Served with Milk &amp; Water</a:t>
                      </a:r>
                    </a:p>
                    <a:p>
                      <a:endParaRPr lang="en-GB" sz="1200" dirty="0">
                        <a:latin typeface="Avenir Next LT Pro Light" panose="020B0304020202020204" pitchFamily="34" charset="0"/>
                      </a:endParaRPr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u="sng" dirty="0">
                          <a:latin typeface="Avenir Next LT Pro Light" panose="020B0304020202020204" pitchFamily="34" charset="0"/>
                        </a:rPr>
                        <a:t>Snack</a:t>
                      </a:r>
                    </a:p>
                    <a:p>
                      <a:r>
                        <a:rPr lang="en-GB" sz="1200" dirty="0">
                          <a:latin typeface="Avenir Next LT Pro Light" panose="020B0304020202020204" pitchFamily="34" charset="0"/>
                        </a:rPr>
                        <a:t>Wholemeal Toast with spread, melon and apples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latin typeface="Avenir Next LT Pro Light" panose="020B0304020202020204" pitchFamily="34" charset="0"/>
                        </a:rPr>
                        <a:t>Served with Milk &amp; Water</a:t>
                      </a:r>
                    </a:p>
                    <a:p>
                      <a:endParaRPr lang="en-GB" sz="1200" dirty="0">
                        <a:latin typeface="Avenir Next LT Pro Light" panose="020B0304020202020204" pitchFamily="34" charset="0"/>
                      </a:endParaRPr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u="sng" dirty="0">
                          <a:latin typeface="Avenir Next LT Pro Light" panose="020B0304020202020204" pitchFamily="34" charset="0"/>
                        </a:rPr>
                        <a:t>Snack</a:t>
                      </a:r>
                    </a:p>
                    <a:p>
                      <a:r>
                        <a:rPr lang="en-GB" sz="1200" dirty="0">
                          <a:latin typeface="Avenir Next LT Pro Light" panose="020B0304020202020204" pitchFamily="34" charset="0"/>
                        </a:rPr>
                        <a:t>Cheese and tomato on toast and bananas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latin typeface="Avenir Next LT Pro Light" panose="020B0304020202020204" pitchFamily="34" charset="0"/>
                        </a:rPr>
                        <a:t>Served with Milk &amp; Water</a:t>
                      </a:r>
                    </a:p>
                    <a:p>
                      <a:endParaRPr lang="en-GB" sz="1200" dirty="0">
                        <a:latin typeface="Avenir Next LT Pro Light" panose="020B0304020202020204" pitchFamily="34" charset="0"/>
                      </a:endParaRPr>
                    </a:p>
                  </a:txBody>
                  <a:tcPr marL="74295" marR="74295" marT="37148" marB="37148"/>
                </a:tc>
                <a:extLst>
                  <a:ext uri="{0D108BD9-81ED-4DB2-BD59-A6C34878D82A}">
                    <a16:rowId xmlns:a16="http://schemas.microsoft.com/office/drawing/2014/main" val="50470025"/>
                  </a:ext>
                </a:extLst>
              </a:tr>
              <a:tr h="1545185">
                <a:tc>
                  <a:txBody>
                    <a:bodyPr/>
                    <a:lstStyle/>
                    <a:p>
                      <a:pPr algn="ctr"/>
                      <a:r>
                        <a:rPr lang="en-GB" sz="1200" b="1" u="sng" dirty="0">
                          <a:latin typeface="Avenir Next LT Pro Light" panose="020B0304020202020204" pitchFamily="34" charset="0"/>
                        </a:rPr>
                        <a:t>Lunch</a:t>
                      </a:r>
                    </a:p>
                    <a:p>
                      <a:pPr algn="l"/>
                      <a:r>
                        <a:rPr lang="en-GB" sz="1200" dirty="0">
                          <a:latin typeface="Avenir Next LT Pro Light" panose="020B0304020202020204" pitchFamily="34" charset="0"/>
                        </a:rPr>
                        <a:t>BBQ Chicken/Quorn served with new potatoes, peas and Broccoli </a:t>
                      </a:r>
                    </a:p>
                    <a:p>
                      <a:pPr algn="l"/>
                      <a:r>
                        <a:rPr lang="en-GB" sz="1200" dirty="0">
                          <a:latin typeface="Avenir Next LT Pro Light" panose="020B0304020202020204" pitchFamily="34" charset="0"/>
                        </a:rPr>
                        <a:t>Pudding: Fruit Jelly</a:t>
                      </a:r>
                    </a:p>
                    <a:p>
                      <a:endParaRPr lang="en-GB" sz="1200" dirty="0">
                        <a:latin typeface="Avenir Next LT Pro Light" panose="020B0304020202020204" pitchFamily="34" charset="0"/>
                      </a:endParaRPr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u="sng" dirty="0">
                          <a:latin typeface="Avenir Next LT Pro Light" panose="020B0304020202020204" pitchFamily="34" charset="0"/>
                        </a:rPr>
                        <a:t>Lunch</a:t>
                      </a:r>
                    </a:p>
                    <a:p>
                      <a:pPr algn="l"/>
                      <a:r>
                        <a:rPr lang="en-GB" sz="1200" dirty="0">
                          <a:latin typeface="Avenir Next LT Pro Light" panose="020B0304020202020204" pitchFamily="34" charset="0"/>
                        </a:rPr>
                        <a:t>Fish/Tofu in white sauce, with rice and green beans</a:t>
                      </a:r>
                    </a:p>
                    <a:p>
                      <a:pPr algn="l"/>
                      <a:r>
                        <a:rPr lang="en-GB" sz="1200" dirty="0">
                          <a:latin typeface="Avenir Next LT Pro Light" panose="020B0304020202020204" pitchFamily="34" charset="0"/>
                        </a:rPr>
                        <a:t>Pudding: Seasonal fruit salad</a:t>
                      </a:r>
                    </a:p>
                    <a:p>
                      <a:endParaRPr lang="en-GB" sz="1200" dirty="0">
                        <a:latin typeface="Avenir Next LT Pro Light" panose="020B0304020202020204" pitchFamily="34" charset="0"/>
                      </a:endParaRPr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u="sng" dirty="0">
                          <a:latin typeface="Avenir Next LT Pro Light" panose="020B0304020202020204" pitchFamily="34" charset="0"/>
                        </a:rPr>
                        <a:t>Lunch</a:t>
                      </a:r>
                    </a:p>
                    <a:p>
                      <a:pPr algn="l"/>
                      <a:r>
                        <a:rPr lang="en-GB" sz="1200" dirty="0">
                          <a:latin typeface="Avenir Next LT Pro Light" panose="020B0304020202020204" pitchFamily="34" charset="0"/>
                        </a:rPr>
                        <a:t>Roast Chicken/Tofu, roast potatoes, carrots and broccoli</a:t>
                      </a:r>
                    </a:p>
                    <a:p>
                      <a:pPr algn="l"/>
                      <a:r>
                        <a:rPr lang="en-GB" sz="1200" dirty="0">
                          <a:latin typeface="Avenir Next LT Pro Light" panose="020B0304020202020204" pitchFamily="34" charset="0"/>
                        </a:rPr>
                        <a:t>Pudding: Homemade Apple crumble with custard</a:t>
                      </a:r>
                    </a:p>
                    <a:p>
                      <a:endParaRPr lang="en-GB" sz="1200" dirty="0">
                        <a:latin typeface="Avenir Next LT Pro Light" panose="020B0304020202020204" pitchFamily="34" charset="0"/>
                      </a:endParaRPr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u="sng" dirty="0">
                          <a:latin typeface="Avenir Next LT Pro Light" panose="020B0304020202020204" pitchFamily="34" charset="0"/>
                        </a:rPr>
                        <a:t>Lunch</a:t>
                      </a:r>
                    </a:p>
                    <a:p>
                      <a:pPr algn="l"/>
                      <a:r>
                        <a:rPr lang="en-GB" sz="1200" dirty="0">
                          <a:latin typeface="Avenir Next LT Pro Light" panose="020B0304020202020204" pitchFamily="34" charset="0"/>
                        </a:rPr>
                        <a:t>Quorn Meatballs with spaghetti and garlic bread</a:t>
                      </a:r>
                    </a:p>
                    <a:p>
                      <a:pPr algn="l"/>
                      <a:r>
                        <a:rPr lang="en-GB" sz="1200" dirty="0">
                          <a:latin typeface="Avenir Next LT Pro Light" panose="020B0304020202020204" pitchFamily="34" charset="0"/>
                        </a:rPr>
                        <a:t>Pudding: Chopped fruit and yogurt</a:t>
                      </a:r>
                    </a:p>
                    <a:p>
                      <a:endParaRPr lang="en-GB" sz="1200" dirty="0">
                        <a:latin typeface="Avenir Next LT Pro Light" panose="020B0304020202020204" pitchFamily="34" charset="0"/>
                      </a:endParaRPr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u="sng" dirty="0">
                          <a:latin typeface="Avenir Next LT Pro Light" panose="020B0304020202020204" pitchFamily="34" charset="0"/>
                        </a:rPr>
                        <a:t>Lunch</a:t>
                      </a:r>
                    </a:p>
                    <a:p>
                      <a:pPr algn="l"/>
                      <a:r>
                        <a:rPr lang="en-GB" sz="1200" dirty="0">
                          <a:latin typeface="Avenir Next LT Pro Light" panose="020B0304020202020204" pitchFamily="34" charset="0"/>
                        </a:rPr>
                        <a:t>Jacket Potato with baked beans, carrot sticks and baby corn</a:t>
                      </a:r>
                    </a:p>
                    <a:p>
                      <a:pPr algn="l"/>
                      <a:r>
                        <a:rPr lang="en-GB" sz="1200" dirty="0">
                          <a:latin typeface="Avenir Next LT Pro Light" panose="020B0304020202020204" pitchFamily="34" charset="0"/>
                        </a:rPr>
                        <a:t>Pudding: Fruit Yogurt</a:t>
                      </a:r>
                    </a:p>
                    <a:p>
                      <a:endParaRPr lang="en-GB" sz="1200" dirty="0">
                        <a:latin typeface="Avenir Next LT Pro Light" panose="020B0304020202020204" pitchFamily="34" charset="0"/>
                      </a:endParaRPr>
                    </a:p>
                  </a:txBody>
                  <a:tcPr marL="74295" marR="74295" marT="37148" marB="37148"/>
                </a:tc>
                <a:extLst>
                  <a:ext uri="{0D108BD9-81ED-4DB2-BD59-A6C34878D82A}">
                    <a16:rowId xmlns:a16="http://schemas.microsoft.com/office/drawing/2014/main" val="3840377039"/>
                  </a:ext>
                </a:extLst>
              </a:tr>
              <a:tr h="919441">
                <a:tc>
                  <a:txBody>
                    <a:bodyPr/>
                    <a:lstStyle/>
                    <a:p>
                      <a:pPr algn="ctr"/>
                      <a:r>
                        <a:rPr lang="en-GB" sz="1200" b="1" u="sng" dirty="0">
                          <a:latin typeface="Avenir Next LT Pro Light" panose="020B0304020202020204" pitchFamily="34" charset="0"/>
                        </a:rPr>
                        <a:t>Snack</a:t>
                      </a:r>
                    </a:p>
                    <a:p>
                      <a:r>
                        <a:rPr lang="en-GB" sz="1200" dirty="0">
                          <a:latin typeface="Avenir Next LT Pro Light" panose="020B0304020202020204" pitchFamily="34" charset="0"/>
                        </a:rPr>
                        <a:t>Bread Sticks, cucumber and carrot sticks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latin typeface="Avenir Next LT Pro Light" panose="020B0304020202020204" pitchFamily="34" charset="0"/>
                        </a:rPr>
                        <a:t>Served with Milk &amp; Water</a:t>
                      </a:r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u="sng" dirty="0">
                          <a:latin typeface="Avenir Next LT Pro Light" panose="020B0304020202020204" pitchFamily="34" charset="0"/>
                        </a:rPr>
                        <a:t>Snack</a:t>
                      </a:r>
                    </a:p>
                    <a:p>
                      <a:r>
                        <a:rPr lang="en-GB" sz="1200" dirty="0">
                          <a:latin typeface="Avenir Next LT Pro Light" panose="020B0304020202020204" pitchFamily="34" charset="0"/>
                        </a:rPr>
                        <a:t>Sugar snap peas and hummus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latin typeface="Avenir Next LT Pro Light" panose="020B0304020202020204" pitchFamily="34" charset="0"/>
                        </a:rPr>
                        <a:t>Served with Milk &amp; Water</a:t>
                      </a:r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u="sng" dirty="0">
                          <a:latin typeface="Avenir Next LT Pro Light" panose="020B0304020202020204" pitchFamily="34" charset="0"/>
                        </a:rPr>
                        <a:t>Snack</a:t>
                      </a:r>
                    </a:p>
                    <a:p>
                      <a:r>
                        <a:rPr lang="en-GB" sz="1200" dirty="0">
                          <a:latin typeface="Avenir Next LT Pro Light" panose="020B0304020202020204" pitchFamily="34" charset="0"/>
                        </a:rPr>
                        <a:t>Cheese twist and Carrot sticks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latin typeface="Avenir Next LT Pro Light" panose="020B0304020202020204" pitchFamily="34" charset="0"/>
                        </a:rPr>
                        <a:t>Served with Milk &amp; Water</a:t>
                      </a:r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u="sng" dirty="0">
                          <a:latin typeface="Avenir Next LT Pro Light" panose="020B0304020202020204" pitchFamily="34" charset="0"/>
                        </a:rPr>
                        <a:t>Snack</a:t>
                      </a:r>
                    </a:p>
                    <a:p>
                      <a:r>
                        <a:rPr lang="en-GB" sz="1200" dirty="0">
                          <a:latin typeface="Avenir Next LT Pro Light" panose="020B0304020202020204" pitchFamily="34" charset="0"/>
                        </a:rPr>
                        <a:t>Crackers with cheese spread and grapes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latin typeface="Avenir Next LT Pro Light" panose="020B0304020202020204" pitchFamily="34" charset="0"/>
                        </a:rPr>
                        <a:t>Served with Milk &amp; Water</a:t>
                      </a:r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u="sng" dirty="0">
                          <a:latin typeface="Avenir Next LT Pro Light" panose="020B0304020202020204" pitchFamily="34" charset="0"/>
                        </a:rPr>
                        <a:t>Snack</a:t>
                      </a:r>
                    </a:p>
                    <a:p>
                      <a:r>
                        <a:rPr lang="en-GB" sz="1200" dirty="0">
                          <a:latin typeface="Avenir Next LT Pro Light" panose="020B0304020202020204" pitchFamily="34" charset="0"/>
                        </a:rPr>
                        <a:t>Apple and cucumber slices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latin typeface="Avenir Next LT Pro Light" panose="020B0304020202020204" pitchFamily="34" charset="0"/>
                        </a:rPr>
                        <a:t>Served with Milk &amp; Water</a:t>
                      </a:r>
                    </a:p>
                  </a:txBody>
                  <a:tcPr marL="74295" marR="74295" marT="37148" marB="37148"/>
                </a:tc>
                <a:extLst>
                  <a:ext uri="{0D108BD9-81ED-4DB2-BD59-A6C34878D82A}">
                    <a16:rowId xmlns:a16="http://schemas.microsoft.com/office/drawing/2014/main" val="2187357719"/>
                  </a:ext>
                </a:extLst>
              </a:tr>
              <a:tr h="1261557">
                <a:tc>
                  <a:txBody>
                    <a:bodyPr/>
                    <a:lstStyle/>
                    <a:p>
                      <a:pPr algn="ctr"/>
                      <a:r>
                        <a:rPr lang="en-GB" sz="1200" b="1" u="sng" dirty="0">
                          <a:latin typeface="Avenir Next LT Pro Light" panose="020B0304020202020204" pitchFamily="34" charset="0"/>
                        </a:rPr>
                        <a:t>Tea</a:t>
                      </a:r>
                    </a:p>
                    <a:p>
                      <a:r>
                        <a:rPr lang="en-GB" sz="1200" dirty="0">
                          <a:latin typeface="Avenir Next LT Pro Light" panose="020B0304020202020204" pitchFamily="34" charset="0"/>
                        </a:rPr>
                        <a:t>Tomato and haricot bean soup served with wholemeal bread.</a:t>
                      </a:r>
                    </a:p>
                    <a:p>
                      <a:r>
                        <a:rPr lang="en-GB" sz="1200" dirty="0">
                          <a:latin typeface="Avenir Next LT Pro Light" panose="020B0304020202020204" pitchFamily="34" charset="0"/>
                        </a:rPr>
                        <a:t>Fruit: Satsumas and pears</a:t>
                      </a:r>
                    </a:p>
                    <a:p>
                      <a:endParaRPr lang="en-GB" sz="1200" dirty="0">
                        <a:latin typeface="Avenir Next LT Pro Light" panose="020B0304020202020204" pitchFamily="34" charset="0"/>
                      </a:endParaRPr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u="sng" dirty="0">
                          <a:latin typeface="Avenir Next LT Pro Light" panose="020B0304020202020204" pitchFamily="34" charset="0"/>
                        </a:rPr>
                        <a:t>Tea</a:t>
                      </a:r>
                    </a:p>
                    <a:p>
                      <a:r>
                        <a:rPr lang="en-GB" sz="1200" dirty="0">
                          <a:latin typeface="Avenir Next LT Pro Light" panose="020B0304020202020204" pitchFamily="34" charset="0"/>
                        </a:rPr>
                        <a:t>Macaroni Cheese with peas</a:t>
                      </a:r>
                    </a:p>
                    <a:p>
                      <a:r>
                        <a:rPr lang="en-GB" sz="1200" dirty="0">
                          <a:latin typeface="Avenir Next LT Pro Light" panose="020B0304020202020204" pitchFamily="34" charset="0"/>
                        </a:rPr>
                        <a:t>Fruit: Strawberries and apples</a:t>
                      </a:r>
                    </a:p>
                    <a:p>
                      <a:endParaRPr lang="en-GB" sz="1200" dirty="0">
                        <a:latin typeface="Avenir Next LT Pro Light" panose="020B0304020202020204" pitchFamily="34" charset="0"/>
                      </a:endParaRPr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u="sng" dirty="0">
                          <a:latin typeface="Avenir Next LT Pro Light" panose="020B0304020202020204" pitchFamily="34" charset="0"/>
                        </a:rPr>
                        <a:t>Tea</a:t>
                      </a:r>
                    </a:p>
                    <a:p>
                      <a:r>
                        <a:rPr lang="en-GB" sz="1200" dirty="0">
                          <a:latin typeface="Avenir Next LT Pro Light" panose="020B0304020202020204" pitchFamily="34" charset="0"/>
                        </a:rPr>
                        <a:t>Scrambled egg, cubed potatoes, cucumber and grated cheese</a:t>
                      </a:r>
                    </a:p>
                    <a:p>
                      <a:r>
                        <a:rPr lang="en-GB" sz="1200" dirty="0">
                          <a:latin typeface="Avenir Next LT Pro Light" panose="020B0304020202020204" pitchFamily="34" charset="0"/>
                        </a:rPr>
                        <a:t>Fruit: Mango and Pears</a:t>
                      </a:r>
                    </a:p>
                    <a:p>
                      <a:endParaRPr lang="en-GB" sz="1200" dirty="0">
                        <a:latin typeface="Avenir Next LT Pro Light" panose="020B0304020202020204" pitchFamily="34" charset="0"/>
                      </a:endParaRPr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u="sng" dirty="0">
                          <a:latin typeface="Avenir Next LT Pro Light" panose="020B0304020202020204" pitchFamily="34" charset="0"/>
                        </a:rPr>
                        <a:t>Tea</a:t>
                      </a:r>
                    </a:p>
                    <a:p>
                      <a:r>
                        <a:rPr lang="en-GB" sz="1200" dirty="0">
                          <a:latin typeface="Avenir Next LT Pro Light" panose="020B0304020202020204" pitchFamily="34" charset="0"/>
                        </a:rPr>
                        <a:t>Vegetable couscous and carrot sticks</a:t>
                      </a:r>
                    </a:p>
                    <a:p>
                      <a:r>
                        <a:rPr lang="en-GB" sz="1200" dirty="0">
                          <a:latin typeface="Avenir Next LT Pro Light" panose="020B0304020202020204" pitchFamily="34" charset="0"/>
                        </a:rPr>
                        <a:t>Fruit: Satsumas and pears</a:t>
                      </a:r>
                    </a:p>
                    <a:p>
                      <a:endParaRPr lang="en-GB" sz="1200" dirty="0">
                        <a:latin typeface="Avenir Next LT Pro Light" panose="020B0304020202020204" pitchFamily="34" charset="0"/>
                      </a:endParaRPr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u="sng" dirty="0">
                          <a:latin typeface="Avenir Next LT Pro Light" panose="020B0304020202020204" pitchFamily="34" charset="0"/>
                        </a:rPr>
                        <a:t>Tea</a:t>
                      </a:r>
                    </a:p>
                    <a:p>
                      <a:r>
                        <a:rPr lang="en-GB" sz="1200" dirty="0">
                          <a:latin typeface="Avenir Next LT Pro Light" panose="020B0304020202020204" pitchFamily="34" charset="0"/>
                        </a:rPr>
                        <a:t>Boiled egg, sliced cheese, toasted pitta and pepper sticks</a:t>
                      </a:r>
                    </a:p>
                    <a:p>
                      <a:r>
                        <a:rPr lang="en-GB" sz="1200" dirty="0">
                          <a:latin typeface="Avenir Next LT Pro Light" panose="020B0304020202020204" pitchFamily="34" charset="0"/>
                        </a:rPr>
                        <a:t>Fruit: Banana and peaches</a:t>
                      </a:r>
                    </a:p>
                    <a:p>
                      <a:endParaRPr lang="en-GB" sz="1200" dirty="0">
                        <a:latin typeface="Avenir Next LT Pro Light" panose="020B0304020202020204" pitchFamily="34" charset="0"/>
                      </a:endParaRPr>
                    </a:p>
                  </a:txBody>
                  <a:tcPr marL="74295" marR="74295" marT="37148" marB="37148"/>
                </a:tc>
                <a:extLst>
                  <a:ext uri="{0D108BD9-81ED-4DB2-BD59-A6C34878D82A}">
                    <a16:rowId xmlns:a16="http://schemas.microsoft.com/office/drawing/2014/main" val="2582744894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7E5E991B-9958-ADA5-0F42-063CF490504E}"/>
              </a:ext>
            </a:extLst>
          </p:cNvPr>
          <p:cNvSpPr txBox="1"/>
          <p:nvPr/>
        </p:nvSpPr>
        <p:spPr>
          <a:xfrm>
            <a:off x="3485955" y="49473"/>
            <a:ext cx="2259175" cy="3174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63" dirty="0">
                <a:latin typeface="Avenir Next LT Pro Light" panose="020B0304020202020204" pitchFamily="34" charset="0"/>
              </a:rPr>
              <a:t>Winter Term Menu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BA5AD31-D9AE-2172-DE11-1A92B4DDDD7C}"/>
              </a:ext>
            </a:extLst>
          </p:cNvPr>
          <p:cNvSpPr txBox="1"/>
          <p:nvPr/>
        </p:nvSpPr>
        <p:spPr>
          <a:xfrm>
            <a:off x="-546619" y="49473"/>
            <a:ext cx="2259174" cy="3174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63" dirty="0">
                <a:latin typeface="Avenir Next LT Pro Light" panose="020B0304020202020204" pitchFamily="34" charset="0"/>
              </a:rPr>
              <a:t>Week One</a:t>
            </a:r>
          </a:p>
        </p:txBody>
      </p:sp>
    </p:spTree>
    <p:extLst>
      <p:ext uri="{BB962C8B-B14F-4D97-AF65-F5344CB8AC3E}">
        <p14:creationId xmlns:p14="http://schemas.microsoft.com/office/powerpoint/2010/main" val="15171201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2965AF42-CD72-6F51-E495-78F34070EA8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6177289"/>
              </p:ext>
            </p:extLst>
          </p:nvPr>
        </p:nvGraphicFramePr>
        <p:xfrm>
          <a:off x="0" y="388703"/>
          <a:ext cx="9906000" cy="6410833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981200">
                  <a:extLst>
                    <a:ext uri="{9D8B030D-6E8A-4147-A177-3AD203B41FA5}">
                      <a16:colId xmlns:a16="http://schemas.microsoft.com/office/drawing/2014/main" val="1352786200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1654208611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954427081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770111976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962490423"/>
                    </a:ext>
                  </a:extLst>
                </a:gridCol>
              </a:tblGrid>
              <a:tr h="290980">
                <a:tc>
                  <a:txBody>
                    <a:bodyPr/>
                    <a:lstStyle/>
                    <a:p>
                      <a:pPr algn="ctr"/>
                      <a:r>
                        <a:rPr lang="en-GB" sz="1300" dirty="0">
                          <a:latin typeface="Avenir Next LT Pro Light" panose="020B0304020202020204" pitchFamily="34" charset="0"/>
                        </a:rPr>
                        <a:t>Monday </a:t>
                      </a:r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300" dirty="0">
                          <a:latin typeface="Avenir Next LT Pro Light" panose="020B0304020202020204" pitchFamily="34" charset="0"/>
                        </a:rPr>
                        <a:t>Tuesday</a:t>
                      </a:r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300" dirty="0">
                          <a:latin typeface="Avenir Next LT Pro Light" panose="020B0304020202020204" pitchFamily="34" charset="0"/>
                        </a:rPr>
                        <a:t>Wednesday</a:t>
                      </a:r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300" dirty="0">
                          <a:latin typeface="Avenir Next LT Pro Light" panose="020B0304020202020204" pitchFamily="34" charset="0"/>
                        </a:rPr>
                        <a:t>Thursday</a:t>
                      </a:r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300" dirty="0">
                          <a:latin typeface="Avenir Next LT Pro Light" panose="020B0304020202020204" pitchFamily="34" charset="0"/>
                        </a:rPr>
                        <a:t>Friday</a:t>
                      </a:r>
                    </a:p>
                  </a:txBody>
                  <a:tcPr marL="74295" marR="74295" marT="37148" marB="37148"/>
                </a:tc>
                <a:extLst>
                  <a:ext uri="{0D108BD9-81ED-4DB2-BD59-A6C34878D82A}">
                    <a16:rowId xmlns:a16="http://schemas.microsoft.com/office/drawing/2014/main" val="353693041"/>
                  </a:ext>
                </a:extLst>
              </a:tr>
              <a:tr h="940506">
                <a:tc>
                  <a:txBody>
                    <a:bodyPr/>
                    <a:lstStyle/>
                    <a:p>
                      <a:pPr algn="ctr"/>
                      <a:r>
                        <a:rPr lang="en-GB" sz="1200" b="1" u="sng" dirty="0">
                          <a:latin typeface="Avenir Next LT Pro Light" panose="020B0304020202020204" pitchFamily="34" charset="0"/>
                        </a:rPr>
                        <a:t>Breakfast</a:t>
                      </a:r>
                    </a:p>
                    <a:p>
                      <a:r>
                        <a:rPr lang="en-GB" sz="1200" dirty="0">
                          <a:latin typeface="Avenir Next LT Pro Light" panose="020B0304020202020204" pitchFamily="34" charset="0"/>
                        </a:rPr>
                        <a:t>Choice of Cereal, Toast and Spread with Seasonal fresh fruit</a:t>
                      </a:r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u="sng" dirty="0">
                          <a:latin typeface="Avenir Next LT Pro Light" panose="020B0304020202020204" pitchFamily="34" charset="0"/>
                        </a:rPr>
                        <a:t>Breakfast</a:t>
                      </a:r>
                    </a:p>
                    <a:p>
                      <a:r>
                        <a:rPr lang="en-GB" sz="1200" dirty="0">
                          <a:latin typeface="Avenir Next LT Pro Light" panose="020B0304020202020204" pitchFamily="34" charset="0"/>
                        </a:rPr>
                        <a:t>Choice of Cereal, Toast and Spread with Seasonal fresh fruit</a:t>
                      </a:r>
                    </a:p>
                    <a:p>
                      <a:endParaRPr lang="en-GB" sz="1200" dirty="0">
                        <a:latin typeface="Avenir Next LT Pro Light" panose="020B0304020202020204" pitchFamily="34" charset="0"/>
                      </a:endParaRPr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u="sng" dirty="0">
                          <a:latin typeface="Avenir Next LT Pro Light" panose="020B0304020202020204" pitchFamily="34" charset="0"/>
                        </a:rPr>
                        <a:t>Breakfast</a:t>
                      </a:r>
                    </a:p>
                    <a:p>
                      <a:r>
                        <a:rPr lang="en-GB" sz="1200" dirty="0">
                          <a:latin typeface="Avenir Next LT Pro Light" panose="020B0304020202020204" pitchFamily="34" charset="0"/>
                        </a:rPr>
                        <a:t>Choice of Cereal, Toast and Spread with Seasonal fresh fruit</a:t>
                      </a:r>
                    </a:p>
                    <a:p>
                      <a:endParaRPr lang="en-GB" sz="1200" dirty="0">
                        <a:latin typeface="Avenir Next LT Pro Light" panose="020B0304020202020204" pitchFamily="34" charset="0"/>
                      </a:endParaRPr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u="sng" dirty="0">
                          <a:latin typeface="Avenir Next LT Pro Light" panose="020B0304020202020204" pitchFamily="34" charset="0"/>
                        </a:rPr>
                        <a:t>Breakfast</a:t>
                      </a:r>
                    </a:p>
                    <a:p>
                      <a:r>
                        <a:rPr lang="en-GB" sz="1200" dirty="0">
                          <a:latin typeface="Avenir Next LT Pro Light" panose="020B0304020202020204" pitchFamily="34" charset="0"/>
                        </a:rPr>
                        <a:t>Choice of Cereal, Toast and Spread with Seasonal fresh fruit</a:t>
                      </a:r>
                    </a:p>
                    <a:p>
                      <a:endParaRPr lang="en-GB" sz="1200" dirty="0">
                        <a:latin typeface="Avenir Next LT Pro Light" panose="020B0304020202020204" pitchFamily="34" charset="0"/>
                      </a:endParaRPr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u="sng" dirty="0">
                          <a:latin typeface="Avenir Next LT Pro Light" panose="020B0304020202020204" pitchFamily="34" charset="0"/>
                        </a:rPr>
                        <a:t>Breakfast</a:t>
                      </a:r>
                    </a:p>
                    <a:p>
                      <a:r>
                        <a:rPr lang="en-GB" sz="1200" dirty="0">
                          <a:latin typeface="Avenir Next LT Pro Light" panose="020B0304020202020204" pitchFamily="34" charset="0"/>
                        </a:rPr>
                        <a:t>Choice of Cereal, Toast and Spread with Seasonal fresh fruit</a:t>
                      </a:r>
                    </a:p>
                    <a:p>
                      <a:endParaRPr lang="en-GB" sz="1200" dirty="0">
                        <a:latin typeface="Avenir Next LT Pro Light" panose="020B0304020202020204" pitchFamily="34" charset="0"/>
                      </a:endParaRPr>
                    </a:p>
                  </a:txBody>
                  <a:tcPr marL="74295" marR="74295" marT="37148" marB="37148"/>
                </a:tc>
                <a:extLst>
                  <a:ext uri="{0D108BD9-81ED-4DB2-BD59-A6C34878D82A}">
                    <a16:rowId xmlns:a16="http://schemas.microsoft.com/office/drawing/2014/main" val="1764555932"/>
                  </a:ext>
                </a:extLst>
              </a:tr>
              <a:tr h="1180444">
                <a:tc>
                  <a:txBody>
                    <a:bodyPr/>
                    <a:lstStyle/>
                    <a:p>
                      <a:pPr algn="ctr"/>
                      <a:r>
                        <a:rPr lang="en-GB" sz="1200" b="1" u="sng" dirty="0">
                          <a:latin typeface="Avenir Next LT Pro Light" panose="020B0304020202020204" pitchFamily="34" charset="0"/>
                        </a:rPr>
                        <a:t>Snack</a:t>
                      </a:r>
                    </a:p>
                    <a:p>
                      <a:r>
                        <a:rPr lang="en-GB" sz="1200" dirty="0">
                          <a:latin typeface="Avenir Next LT Pro Light" panose="020B0304020202020204" pitchFamily="34" charset="0"/>
                        </a:rPr>
                        <a:t>Apple and Pineapple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latin typeface="Avenir Next LT Pro Light" panose="020B0304020202020204" pitchFamily="34" charset="0"/>
                        </a:rPr>
                        <a:t>Served with Milk &amp; Water</a:t>
                      </a:r>
                    </a:p>
                    <a:p>
                      <a:endParaRPr lang="en-GB" sz="1200" dirty="0">
                        <a:latin typeface="Avenir Next LT Pro Light" panose="020B0304020202020204" pitchFamily="34" charset="0"/>
                      </a:endParaRPr>
                    </a:p>
                    <a:p>
                      <a:endParaRPr lang="en-GB" sz="1200" dirty="0">
                        <a:latin typeface="Avenir Next LT Pro Light" panose="020B0304020202020204" pitchFamily="34" charset="0"/>
                      </a:endParaRPr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u="sng" dirty="0">
                          <a:latin typeface="Avenir Next LT Pro Light" panose="020B0304020202020204" pitchFamily="34" charset="0"/>
                        </a:rPr>
                        <a:t>Snack</a:t>
                      </a:r>
                    </a:p>
                    <a:p>
                      <a:r>
                        <a:rPr lang="en-GB" sz="1200" dirty="0">
                          <a:latin typeface="Avenir Next LT Pro Light" panose="020B0304020202020204" pitchFamily="34" charset="0"/>
                        </a:rPr>
                        <a:t>Breadsticks, cucumber and carrot sticks</a:t>
                      </a:r>
                    </a:p>
                    <a:p>
                      <a:r>
                        <a:rPr lang="en-GB" sz="1200" dirty="0">
                          <a:latin typeface="Avenir Next LT Pro Light" panose="020B0304020202020204" pitchFamily="34" charset="0"/>
                        </a:rPr>
                        <a:t>Served with Milk &amp; Water</a:t>
                      </a:r>
                    </a:p>
                    <a:p>
                      <a:endParaRPr lang="en-GB" sz="1200" dirty="0">
                        <a:latin typeface="Avenir Next LT Pro Light" panose="020B0304020202020204" pitchFamily="34" charset="0"/>
                      </a:endParaRPr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u="sng" dirty="0">
                          <a:latin typeface="Avenir Next LT Pro Light" panose="020B0304020202020204" pitchFamily="34" charset="0"/>
                        </a:rPr>
                        <a:t>Snack</a:t>
                      </a:r>
                    </a:p>
                    <a:p>
                      <a:r>
                        <a:rPr lang="en-GB" sz="1200" dirty="0">
                          <a:latin typeface="Avenir Next LT Pro Light" panose="020B0304020202020204" pitchFamily="34" charset="0"/>
                        </a:rPr>
                        <a:t>Sliced cheese, grapes and crackers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latin typeface="Avenir Next LT Pro Light" panose="020B0304020202020204" pitchFamily="34" charset="0"/>
                        </a:rPr>
                        <a:t>Served with Milk &amp; Water</a:t>
                      </a:r>
                    </a:p>
                    <a:p>
                      <a:endParaRPr lang="en-GB" sz="1200" dirty="0">
                        <a:latin typeface="Avenir Next LT Pro Light" panose="020B0304020202020204" pitchFamily="34" charset="0"/>
                      </a:endParaRPr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u="sng" dirty="0">
                          <a:latin typeface="Avenir Next LT Pro Light" panose="020B0304020202020204" pitchFamily="34" charset="0"/>
                        </a:rPr>
                        <a:t>Snack</a:t>
                      </a:r>
                    </a:p>
                    <a:p>
                      <a:r>
                        <a:rPr lang="en-GB" sz="1200" dirty="0">
                          <a:latin typeface="Avenir Next LT Pro Light" panose="020B0304020202020204" pitchFamily="34" charset="0"/>
                        </a:rPr>
                        <a:t>Tomato and cheese Ciabatta with apple and mango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latin typeface="Avenir Next LT Pro Light" panose="020B0304020202020204" pitchFamily="34" charset="0"/>
                        </a:rPr>
                        <a:t>Served with Milk &amp; Water</a:t>
                      </a:r>
                    </a:p>
                    <a:p>
                      <a:endParaRPr lang="en-GB" sz="1200" dirty="0">
                        <a:latin typeface="Avenir Next LT Pro Light" panose="020B0304020202020204" pitchFamily="34" charset="0"/>
                      </a:endParaRPr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u="sng" dirty="0">
                          <a:latin typeface="Avenir Next LT Pro Light" panose="020B0304020202020204" pitchFamily="34" charset="0"/>
                        </a:rPr>
                        <a:t>Snack</a:t>
                      </a:r>
                    </a:p>
                    <a:p>
                      <a:r>
                        <a:rPr lang="en-GB" sz="1200" dirty="0">
                          <a:latin typeface="Avenir Next LT Pro Light" panose="020B0304020202020204" pitchFamily="34" charset="0"/>
                        </a:rPr>
                        <a:t>Carrot and Pepper sticks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latin typeface="Avenir Next LT Pro Light" panose="020B0304020202020204" pitchFamily="34" charset="0"/>
                        </a:rPr>
                        <a:t>Served with Milk &amp; Water</a:t>
                      </a:r>
                    </a:p>
                    <a:p>
                      <a:endParaRPr lang="en-GB" sz="1200" dirty="0">
                        <a:latin typeface="Avenir Next LT Pro Light" panose="020B0304020202020204" pitchFamily="34" charset="0"/>
                      </a:endParaRPr>
                    </a:p>
                  </a:txBody>
                  <a:tcPr marL="74295" marR="74295" marT="37148" marB="37148"/>
                </a:tc>
                <a:extLst>
                  <a:ext uri="{0D108BD9-81ED-4DB2-BD59-A6C34878D82A}">
                    <a16:rowId xmlns:a16="http://schemas.microsoft.com/office/drawing/2014/main" val="50470025"/>
                  </a:ext>
                </a:extLst>
              </a:tr>
              <a:tr h="1636371">
                <a:tc>
                  <a:txBody>
                    <a:bodyPr/>
                    <a:lstStyle/>
                    <a:p>
                      <a:pPr algn="ctr"/>
                      <a:r>
                        <a:rPr lang="en-GB" sz="1200" b="1" u="sng" dirty="0">
                          <a:latin typeface="Avenir Next LT Pro Light" panose="020B0304020202020204" pitchFamily="34" charset="0"/>
                        </a:rPr>
                        <a:t>Lunch</a:t>
                      </a:r>
                    </a:p>
                    <a:p>
                      <a:pPr algn="l"/>
                      <a:r>
                        <a:rPr lang="en-GB" sz="1200" dirty="0">
                          <a:latin typeface="Avenir Next LT Pro Light" panose="020B0304020202020204" pitchFamily="34" charset="0"/>
                        </a:rPr>
                        <a:t>Chicken/Tofu Korma curry with wholegrain rice and broccoli </a:t>
                      </a:r>
                    </a:p>
                    <a:p>
                      <a:pPr algn="l"/>
                      <a:r>
                        <a:rPr lang="en-GB" sz="1200" dirty="0">
                          <a:latin typeface="Avenir Next LT Pro Light" panose="020B0304020202020204" pitchFamily="34" charset="0"/>
                        </a:rPr>
                        <a:t>Pudding: Peaches and custard</a:t>
                      </a:r>
                    </a:p>
                    <a:p>
                      <a:endParaRPr lang="en-GB" sz="1200" dirty="0">
                        <a:latin typeface="Avenir Next LT Pro Light" panose="020B0304020202020204" pitchFamily="34" charset="0"/>
                      </a:endParaRPr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u="sng" dirty="0">
                          <a:latin typeface="Avenir Next LT Pro Light" panose="020B0304020202020204" pitchFamily="34" charset="0"/>
                        </a:rPr>
                        <a:t>Lunch</a:t>
                      </a:r>
                    </a:p>
                    <a:p>
                      <a:pPr algn="l"/>
                      <a:r>
                        <a:rPr lang="en-GB" sz="1200" dirty="0">
                          <a:latin typeface="Avenir Next LT Pro Light" panose="020B0304020202020204" pitchFamily="34" charset="0"/>
                        </a:rPr>
                        <a:t>Cheese and Tomato pasta bake with green beans and peas</a:t>
                      </a:r>
                    </a:p>
                    <a:p>
                      <a:pPr algn="l"/>
                      <a:r>
                        <a:rPr lang="en-GB" sz="1200" dirty="0">
                          <a:latin typeface="Avenir Next LT Pro Light" panose="020B0304020202020204" pitchFamily="34" charset="0"/>
                        </a:rPr>
                        <a:t>Pudding: Homemade flapjack</a:t>
                      </a:r>
                    </a:p>
                    <a:p>
                      <a:endParaRPr lang="en-GB" sz="1200" dirty="0">
                        <a:latin typeface="Avenir Next LT Pro Light" panose="020B0304020202020204" pitchFamily="34" charset="0"/>
                      </a:endParaRPr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u="sng" dirty="0">
                          <a:latin typeface="Avenir Next LT Pro Light" panose="020B0304020202020204" pitchFamily="34" charset="0"/>
                        </a:rPr>
                        <a:t>Lunch</a:t>
                      </a:r>
                    </a:p>
                    <a:p>
                      <a:pPr algn="l"/>
                      <a:r>
                        <a:rPr lang="en-GB" sz="1200" dirty="0">
                          <a:latin typeface="Avenir Next LT Pro Light" panose="020B0304020202020204" pitchFamily="34" charset="0"/>
                        </a:rPr>
                        <a:t>Slow cooker bean, butternut and sweet potato casserole with baby corn and mashed potato </a:t>
                      </a:r>
                    </a:p>
                    <a:p>
                      <a:pPr algn="l"/>
                      <a:r>
                        <a:rPr lang="en-GB" sz="1200" dirty="0">
                          <a:latin typeface="Avenir Next LT Pro Light" panose="020B0304020202020204" pitchFamily="34" charset="0"/>
                        </a:rPr>
                        <a:t>Pudding: Homemade banana cake</a:t>
                      </a:r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u="sng" dirty="0">
                          <a:latin typeface="Avenir Next LT Pro Light" panose="020B0304020202020204" pitchFamily="34" charset="0"/>
                        </a:rPr>
                        <a:t>Lunch</a:t>
                      </a:r>
                    </a:p>
                    <a:p>
                      <a:pPr algn="l"/>
                      <a:r>
                        <a:rPr lang="en-GB" sz="1200" dirty="0">
                          <a:latin typeface="Avenir Next LT Pro Light" panose="020B0304020202020204" pitchFamily="34" charset="0"/>
                        </a:rPr>
                        <a:t>Pork/Vegetable sausages with baked beans and mixed fries </a:t>
                      </a:r>
                    </a:p>
                    <a:p>
                      <a:pPr algn="l"/>
                      <a:r>
                        <a:rPr lang="en-GB" sz="1200" dirty="0">
                          <a:latin typeface="Avenir Next LT Pro Light" panose="020B0304020202020204" pitchFamily="34" charset="0"/>
                        </a:rPr>
                        <a:t>(sweet potato and Potatoes)</a:t>
                      </a:r>
                    </a:p>
                    <a:p>
                      <a:pPr algn="l"/>
                      <a:r>
                        <a:rPr lang="en-GB" sz="1200" dirty="0">
                          <a:latin typeface="Avenir Next LT Pro Light" panose="020B0304020202020204" pitchFamily="34" charset="0"/>
                        </a:rPr>
                        <a:t>Pudding: Pineapple and Jelly</a:t>
                      </a:r>
                    </a:p>
                    <a:p>
                      <a:endParaRPr lang="en-GB" sz="1200" dirty="0">
                        <a:latin typeface="Avenir Next LT Pro Light" panose="020B0304020202020204" pitchFamily="34" charset="0"/>
                      </a:endParaRPr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u="sng" dirty="0">
                          <a:latin typeface="Avenir Next LT Pro Light" panose="020B0304020202020204" pitchFamily="34" charset="0"/>
                        </a:rPr>
                        <a:t>Lunch</a:t>
                      </a:r>
                    </a:p>
                    <a:p>
                      <a:pPr algn="l"/>
                      <a:r>
                        <a:rPr lang="en-GB" sz="1200" dirty="0">
                          <a:latin typeface="Avenir Next LT Pro Light" panose="020B0304020202020204" pitchFamily="34" charset="0"/>
                        </a:rPr>
                        <a:t>Tuna and Broccoli pasta bake with peas and sweetcorn</a:t>
                      </a:r>
                    </a:p>
                    <a:p>
                      <a:pPr algn="l"/>
                      <a:r>
                        <a:rPr lang="en-GB" sz="1200" dirty="0">
                          <a:latin typeface="Avenir Next LT Pro Light" panose="020B0304020202020204" pitchFamily="34" charset="0"/>
                        </a:rPr>
                        <a:t>Pudding: Dried apricot and Yogurt</a:t>
                      </a:r>
                    </a:p>
                    <a:p>
                      <a:endParaRPr lang="en-GB" sz="1200" dirty="0">
                        <a:latin typeface="Avenir Next LT Pro Light" panose="020B0304020202020204" pitchFamily="34" charset="0"/>
                      </a:endParaRPr>
                    </a:p>
                  </a:txBody>
                  <a:tcPr marL="74295" marR="74295" marT="37148" marB="37148"/>
                </a:tc>
                <a:extLst>
                  <a:ext uri="{0D108BD9-81ED-4DB2-BD59-A6C34878D82A}">
                    <a16:rowId xmlns:a16="http://schemas.microsoft.com/office/drawing/2014/main" val="3840377039"/>
                  </a:ext>
                </a:extLst>
              </a:tr>
              <a:tr h="1020384">
                <a:tc>
                  <a:txBody>
                    <a:bodyPr/>
                    <a:lstStyle/>
                    <a:p>
                      <a:pPr algn="ctr"/>
                      <a:r>
                        <a:rPr lang="en-GB" sz="1200" b="1" u="sng" dirty="0">
                          <a:latin typeface="Avenir Next LT Pro Light" panose="020B0304020202020204" pitchFamily="34" charset="0"/>
                        </a:rPr>
                        <a:t>Snack</a:t>
                      </a:r>
                    </a:p>
                    <a:p>
                      <a:r>
                        <a:rPr lang="en-GB" sz="1200" dirty="0">
                          <a:latin typeface="Avenir Next LT Pro Light" panose="020B0304020202020204" pitchFamily="34" charset="0"/>
                        </a:rPr>
                        <a:t>Bananas and satsumas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latin typeface="Avenir Next LT Pro Light" panose="020B0304020202020204" pitchFamily="34" charset="0"/>
                        </a:rPr>
                        <a:t>Served with Milk &amp; Water</a:t>
                      </a:r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u="sng" dirty="0">
                          <a:latin typeface="Avenir Next LT Pro Light" panose="020B0304020202020204" pitchFamily="34" charset="0"/>
                        </a:rPr>
                        <a:t>Snack</a:t>
                      </a:r>
                    </a:p>
                    <a:p>
                      <a:r>
                        <a:rPr lang="en-GB" sz="1200" dirty="0">
                          <a:latin typeface="Avenir Next LT Pro Light" panose="020B0304020202020204" pitchFamily="34" charset="0"/>
                        </a:rPr>
                        <a:t>Plain popcorn and pear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latin typeface="Avenir Next LT Pro Light" panose="020B0304020202020204" pitchFamily="34" charset="0"/>
                        </a:rPr>
                        <a:t>Served with Milk &amp; Water</a:t>
                      </a:r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u="sng" dirty="0">
                          <a:latin typeface="Avenir Next LT Pro Light" panose="020B0304020202020204" pitchFamily="34" charset="0"/>
                        </a:rPr>
                        <a:t>Snack</a:t>
                      </a:r>
                    </a:p>
                    <a:p>
                      <a:r>
                        <a:rPr lang="en-GB" sz="1200" dirty="0">
                          <a:latin typeface="Avenir Next LT Pro Light" panose="020B0304020202020204" pitchFamily="34" charset="0"/>
                        </a:rPr>
                        <a:t>Peaches and Oat crackers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latin typeface="Avenir Next LT Pro Light" panose="020B0304020202020204" pitchFamily="34" charset="0"/>
                        </a:rPr>
                        <a:t>Served with Milk &amp; Water</a:t>
                      </a:r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u="sng" dirty="0">
                          <a:latin typeface="Avenir Next LT Pro Light" panose="020B0304020202020204" pitchFamily="34" charset="0"/>
                        </a:rPr>
                        <a:t>Snack</a:t>
                      </a:r>
                    </a:p>
                    <a:p>
                      <a:r>
                        <a:rPr lang="en-GB" sz="1200" dirty="0">
                          <a:latin typeface="Avenir Next LT Pro Light" panose="020B0304020202020204" pitchFamily="34" charset="0"/>
                        </a:rPr>
                        <a:t>Cheddar biscuits with cream cheese and satsumas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latin typeface="Avenir Next LT Pro Light" panose="020B0304020202020204" pitchFamily="34" charset="0"/>
                        </a:rPr>
                        <a:t>Served with Milk &amp; Water</a:t>
                      </a:r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u="sng" dirty="0">
                          <a:latin typeface="Avenir Next LT Pro Light" panose="020B0304020202020204" pitchFamily="34" charset="0"/>
                        </a:rPr>
                        <a:t>Snack</a:t>
                      </a:r>
                    </a:p>
                    <a:p>
                      <a:r>
                        <a:rPr lang="en-GB" sz="1200" dirty="0">
                          <a:latin typeface="Avenir Next LT Pro Light" panose="020B0304020202020204" pitchFamily="34" charset="0"/>
                        </a:rPr>
                        <a:t>Popcorn and Apple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latin typeface="Avenir Next LT Pro Light" panose="020B0304020202020204" pitchFamily="34" charset="0"/>
                        </a:rPr>
                        <a:t>Served with Milk &amp; Water</a:t>
                      </a:r>
                    </a:p>
                    <a:p>
                      <a:endParaRPr lang="en-GB" sz="1200" dirty="0">
                        <a:latin typeface="Avenir Next LT Pro Light" panose="020B0304020202020204" pitchFamily="34" charset="0"/>
                      </a:endParaRPr>
                    </a:p>
                  </a:txBody>
                  <a:tcPr marL="74295" marR="74295" marT="37148" marB="37148"/>
                </a:tc>
                <a:extLst>
                  <a:ext uri="{0D108BD9-81ED-4DB2-BD59-A6C34878D82A}">
                    <a16:rowId xmlns:a16="http://schemas.microsoft.com/office/drawing/2014/main" val="2187357719"/>
                  </a:ext>
                </a:extLst>
              </a:tr>
              <a:tr h="1210113">
                <a:tc>
                  <a:txBody>
                    <a:bodyPr/>
                    <a:lstStyle/>
                    <a:p>
                      <a:pPr algn="ctr"/>
                      <a:r>
                        <a:rPr lang="en-GB" sz="1200" b="1" u="sng" dirty="0">
                          <a:latin typeface="Avenir Next LT Pro Light" panose="020B0304020202020204" pitchFamily="34" charset="0"/>
                        </a:rPr>
                        <a:t>Tea</a:t>
                      </a:r>
                    </a:p>
                    <a:p>
                      <a:r>
                        <a:rPr lang="en-GB" sz="1200" dirty="0">
                          <a:latin typeface="Avenir Next LT Pro Light" panose="020B0304020202020204" pitchFamily="34" charset="0"/>
                        </a:rPr>
                        <a:t>Boiled egg, grated cheese with wholemeal pitta</a:t>
                      </a:r>
                    </a:p>
                    <a:p>
                      <a:r>
                        <a:rPr lang="en-GB" sz="1200" dirty="0">
                          <a:latin typeface="Avenir Next LT Pro Light" panose="020B0304020202020204" pitchFamily="34" charset="0"/>
                        </a:rPr>
                        <a:t>Fruit: Grapes</a:t>
                      </a:r>
                    </a:p>
                    <a:p>
                      <a:endParaRPr lang="en-GB" sz="1200" dirty="0">
                        <a:latin typeface="Avenir Next LT Pro Light" panose="020B0304020202020204" pitchFamily="34" charset="0"/>
                      </a:endParaRPr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u="sng" dirty="0">
                          <a:latin typeface="Avenir Next LT Pro Light" panose="020B0304020202020204" pitchFamily="34" charset="0"/>
                        </a:rPr>
                        <a:t>Tea</a:t>
                      </a:r>
                    </a:p>
                    <a:p>
                      <a:r>
                        <a:rPr lang="en-GB" sz="1200" dirty="0">
                          <a:latin typeface="Avenir Next LT Pro Light" panose="020B0304020202020204" pitchFamily="34" charset="0"/>
                        </a:rPr>
                        <a:t>Quorn/Ham and cheese flatbread</a:t>
                      </a:r>
                    </a:p>
                    <a:p>
                      <a:r>
                        <a:rPr lang="en-GB" sz="1200" dirty="0">
                          <a:latin typeface="Avenir Next LT Pro Light" panose="020B0304020202020204" pitchFamily="34" charset="0"/>
                        </a:rPr>
                        <a:t>Fruit: Raisins and Satsumas</a:t>
                      </a:r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u="sng" dirty="0">
                          <a:latin typeface="Avenir Next LT Pro Light" panose="020B0304020202020204" pitchFamily="34" charset="0"/>
                        </a:rPr>
                        <a:t>Tea</a:t>
                      </a:r>
                    </a:p>
                    <a:p>
                      <a:r>
                        <a:rPr lang="en-GB" sz="1200" dirty="0">
                          <a:latin typeface="Avenir Next LT Pro Light" panose="020B0304020202020204" pitchFamily="34" charset="0"/>
                        </a:rPr>
                        <a:t>Smoked paprika with beans and tomatoes vegetable rice</a:t>
                      </a:r>
                    </a:p>
                    <a:p>
                      <a:r>
                        <a:rPr lang="en-GB" sz="1200" dirty="0">
                          <a:latin typeface="Avenir Next LT Pro Light" panose="020B0304020202020204" pitchFamily="34" charset="0"/>
                        </a:rPr>
                        <a:t>Fruit: Melon and Pear</a:t>
                      </a:r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u="sng" dirty="0">
                          <a:latin typeface="Avenir Next LT Pro Light" panose="020B0304020202020204" pitchFamily="34" charset="0"/>
                        </a:rPr>
                        <a:t>Tea</a:t>
                      </a:r>
                    </a:p>
                    <a:p>
                      <a:r>
                        <a:rPr lang="en-GB" sz="1200" dirty="0">
                          <a:latin typeface="Avenir Next LT Pro Light" panose="020B0304020202020204" pitchFamily="34" charset="0"/>
                        </a:rPr>
                        <a:t>Croissant with chicken/Quorn and cheese with veggie sticks</a:t>
                      </a:r>
                    </a:p>
                    <a:p>
                      <a:r>
                        <a:rPr lang="en-GB" sz="1200" dirty="0">
                          <a:latin typeface="Avenir Next LT Pro Light" panose="020B0304020202020204" pitchFamily="34" charset="0"/>
                        </a:rPr>
                        <a:t>Fruit: Apple and Strawberries</a:t>
                      </a:r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u="sng" dirty="0">
                          <a:latin typeface="Avenir Next LT Pro Light" panose="020B0304020202020204" pitchFamily="34" charset="0"/>
                        </a:rPr>
                        <a:t>Tea</a:t>
                      </a:r>
                    </a:p>
                    <a:p>
                      <a:r>
                        <a:rPr lang="en-GB" sz="1200" dirty="0">
                          <a:latin typeface="Avenir Next LT Pro Light" panose="020B0304020202020204" pitchFamily="34" charset="0"/>
                        </a:rPr>
                        <a:t>Breaded Quorn wrap with cucumber</a:t>
                      </a:r>
                    </a:p>
                    <a:p>
                      <a:r>
                        <a:rPr lang="en-GB" sz="1200" dirty="0">
                          <a:latin typeface="Avenir Next LT Pro Light" panose="020B0304020202020204" pitchFamily="34" charset="0"/>
                        </a:rPr>
                        <a:t>Fruit: Pears and Grapes</a:t>
                      </a:r>
                    </a:p>
                  </a:txBody>
                  <a:tcPr marL="74295" marR="74295" marT="37148" marB="37148"/>
                </a:tc>
                <a:extLst>
                  <a:ext uri="{0D108BD9-81ED-4DB2-BD59-A6C34878D82A}">
                    <a16:rowId xmlns:a16="http://schemas.microsoft.com/office/drawing/2014/main" val="2582744894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7E5E991B-9958-ADA5-0F42-063CF490504E}"/>
              </a:ext>
            </a:extLst>
          </p:cNvPr>
          <p:cNvSpPr txBox="1"/>
          <p:nvPr/>
        </p:nvSpPr>
        <p:spPr>
          <a:xfrm>
            <a:off x="3667384" y="71244"/>
            <a:ext cx="2259175" cy="3174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63" dirty="0">
                <a:latin typeface="Avenir Next LT Pro Light" panose="020B0304020202020204" pitchFamily="34" charset="0"/>
              </a:rPr>
              <a:t>Winter Term Menu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BA5AD31-D9AE-2172-DE11-1A92B4DDDD7C}"/>
              </a:ext>
            </a:extLst>
          </p:cNvPr>
          <p:cNvSpPr txBox="1"/>
          <p:nvPr/>
        </p:nvSpPr>
        <p:spPr>
          <a:xfrm>
            <a:off x="-408733" y="71243"/>
            <a:ext cx="2259174" cy="3174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63" dirty="0">
                <a:latin typeface="Avenir Next LT Pro Light" panose="020B0304020202020204" pitchFamily="34" charset="0"/>
              </a:rPr>
              <a:t>Week Two</a:t>
            </a:r>
          </a:p>
        </p:txBody>
      </p:sp>
    </p:spTree>
    <p:extLst>
      <p:ext uri="{BB962C8B-B14F-4D97-AF65-F5344CB8AC3E}">
        <p14:creationId xmlns:p14="http://schemas.microsoft.com/office/powerpoint/2010/main" val="42833106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2965AF42-CD72-6F51-E495-78F34070EA8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5396554"/>
              </p:ext>
            </p:extLst>
          </p:nvPr>
        </p:nvGraphicFramePr>
        <p:xfrm>
          <a:off x="0" y="472606"/>
          <a:ext cx="9906000" cy="6036275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981200">
                  <a:extLst>
                    <a:ext uri="{9D8B030D-6E8A-4147-A177-3AD203B41FA5}">
                      <a16:colId xmlns:a16="http://schemas.microsoft.com/office/drawing/2014/main" val="1352786200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1654208611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954427081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770111976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962490423"/>
                    </a:ext>
                  </a:extLst>
                </a:gridCol>
              </a:tblGrid>
              <a:tr h="275966">
                <a:tc>
                  <a:txBody>
                    <a:bodyPr/>
                    <a:lstStyle/>
                    <a:p>
                      <a:pPr algn="ctr"/>
                      <a:r>
                        <a:rPr lang="en-GB" sz="1300" dirty="0">
                          <a:latin typeface="Avenir Next LT Pro Light" panose="020B0304020202020204" pitchFamily="34" charset="0"/>
                        </a:rPr>
                        <a:t>Monday </a:t>
                      </a:r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300" dirty="0">
                          <a:latin typeface="Avenir Next LT Pro Light" panose="020B0304020202020204" pitchFamily="34" charset="0"/>
                        </a:rPr>
                        <a:t>Tuesday</a:t>
                      </a:r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300" dirty="0">
                          <a:latin typeface="Avenir Next LT Pro Light" panose="020B0304020202020204" pitchFamily="34" charset="0"/>
                        </a:rPr>
                        <a:t>Wednesday</a:t>
                      </a:r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300" dirty="0">
                          <a:latin typeface="Avenir Next LT Pro Light" panose="020B0304020202020204" pitchFamily="34" charset="0"/>
                        </a:rPr>
                        <a:t>Thursday</a:t>
                      </a:r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300" dirty="0">
                          <a:latin typeface="Avenir Next LT Pro Light" panose="020B0304020202020204" pitchFamily="34" charset="0"/>
                        </a:rPr>
                        <a:t>Friday</a:t>
                      </a:r>
                    </a:p>
                  </a:txBody>
                  <a:tcPr marL="74295" marR="74295" marT="37148" marB="37148"/>
                </a:tc>
                <a:extLst>
                  <a:ext uri="{0D108BD9-81ED-4DB2-BD59-A6C34878D82A}">
                    <a16:rowId xmlns:a16="http://schemas.microsoft.com/office/drawing/2014/main" val="353693041"/>
                  </a:ext>
                </a:extLst>
              </a:tr>
              <a:tr h="863813">
                <a:tc>
                  <a:txBody>
                    <a:bodyPr/>
                    <a:lstStyle/>
                    <a:p>
                      <a:pPr algn="ctr"/>
                      <a:r>
                        <a:rPr lang="en-GB" sz="1200" b="1" u="sng" dirty="0">
                          <a:latin typeface="Avenir Next LT Pro Light" panose="020B0304020202020204" pitchFamily="34" charset="0"/>
                        </a:rPr>
                        <a:t>Breakfast</a:t>
                      </a:r>
                    </a:p>
                    <a:p>
                      <a:r>
                        <a:rPr lang="en-GB" sz="1200" dirty="0">
                          <a:latin typeface="Avenir Next LT Pro Light" panose="020B0304020202020204" pitchFamily="34" charset="0"/>
                        </a:rPr>
                        <a:t>Choice of Cereal, Toast and Spread with Seasonal fresh fruit</a:t>
                      </a:r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u="sng" dirty="0">
                          <a:latin typeface="Avenir Next LT Pro Light" panose="020B0304020202020204" pitchFamily="34" charset="0"/>
                        </a:rPr>
                        <a:t>Breakfast</a:t>
                      </a:r>
                    </a:p>
                    <a:p>
                      <a:r>
                        <a:rPr lang="en-GB" sz="1200" dirty="0">
                          <a:latin typeface="Avenir Next LT Pro Light" panose="020B0304020202020204" pitchFamily="34" charset="0"/>
                        </a:rPr>
                        <a:t>Choice of Cereal, Toast and Spread with Seasonal fresh fruit</a:t>
                      </a:r>
                    </a:p>
                    <a:p>
                      <a:endParaRPr lang="en-GB" sz="1200" dirty="0">
                        <a:latin typeface="Avenir Next LT Pro Light" panose="020B0304020202020204" pitchFamily="34" charset="0"/>
                      </a:endParaRPr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u="sng" dirty="0">
                          <a:latin typeface="Avenir Next LT Pro Light" panose="020B0304020202020204" pitchFamily="34" charset="0"/>
                        </a:rPr>
                        <a:t>Breakfast</a:t>
                      </a:r>
                    </a:p>
                    <a:p>
                      <a:r>
                        <a:rPr lang="en-GB" sz="1200" dirty="0">
                          <a:latin typeface="Avenir Next LT Pro Light" panose="020B0304020202020204" pitchFamily="34" charset="0"/>
                        </a:rPr>
                        <a:t>Choice of Cereal, Toast and Spread with Seasonal fresh fruit</a:t>
                      </a:r>
                    </a:p>
                    <a:p>
                      <a:endParaRPr lang="en-GB" sz="1200" dirty="0">
                        <a:latin typeface="Avenir Next LT Pro Light" panose="020B0304020202020204" pitchFamily="34" charset="0"/>
                      </a:endParaRPr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u="sng" dirty="0">
                          <a:latin typeface="Avenir Next LT Pro Light" panose="020B0304020202020204" pitchFamily="34" charset="0"/>
                        </a:rPr>
                        <a:t>Breakfast</a:t>
                      </a:r>
                    </a:p>
                    <a:p>
                      <a:r>
                        <a:rPr lang="en-GB" sz="1200" dirty="0">
                          <a:latin typeface="Avenir Next LT Pro Light" panose="020B0304020202020204" pitchFamily="34" charset="0"/>
                        </a:rPr>
                        <a:t>Choice of Cereal, Toast and Spread with Seasonal fresh fruit</a:t>
                      </a:r>
                    </a:p>
                    <a:p>
                      <a:endParaRPr lang="en-GB" sz="1200" dirty="0">
                        <a:latin typeface="Avenir Next LT Pro Light" panose="020B0304020202020204" pitchFamily="34" charset="0"/>
                      </a:endParaRPr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u="sng" dirty="0">
                          <a:latin typeface="Avenir Next LT Pro Light" panose="020B0304020202020204" pitchFamily="34" charset="0"/>
                        </a:rPr>
                        <a:t>Breakfast</a:t>
                      </a:r>
                    </a:p>
                    <a:p>
                      <a:r>
                        <a:rPr lang="en-GB" sz="1200" dirty="0">
                          <a:latin typeface="Avenir Next LT Pro Light" panose="020B0304020202020204" pitchFamily="34" charset="0"/>
                        </a:rPr>
                        <a:t>Choice of Cereal, Toast and Spread with Seasonal fresh fruit</a:t>
                      </a:r>
                    </a:p>
                    <a:p>
                      <a:endParaRPr lang="en-GB" sz="1200" dirty="0">
                        <a:latin typeface="Avenir Next LT Pro Light" panose="020B0304020202020204" pitchFamily="34" charset="0"/>
                      </a:endParaRPr>
                    </a:p>
                  </a:txBody>
                  <a:tcPr marL="74295" marR="74295" marT="37148" marB="37148"/>
                </a:tc>
                <a:extLst>
                  <a:ext uri="{0D108BD9-81ED-4DB2-BD59-A6C34878D82A}">
                    <a16:rowId xmlns:a16="http://schemas.microsoft.com/office/drawing/2014/main" val="1764555932"/>
                  </a:ext>
                </a:extLst>
              </a:tr>
              <a:tr h="1185232">
                <a:tc>
                  <a:txBody>
                    <a:bodyPr/>
                    <a:lstStyle/>
                    <a:p>
                      <a:pPr algn="ctr"/>
                      <a:r>
                        <a:rPr lang="en-GB" sz="1200" b="1" u="sng" dirty="0">
                          <a:latin typeface="Avenir Next LT Pro Light" panose="020B0304020202020204" pitchFamily="34" charset="0"/>
                        </a:rPr>
                        <a:t>Snack</a:t>
                      </a:r>
                    </a:p>
                    <a:p>
                      <a:r>
                        <a:rPr lang="en-GB" sz="1200" dirty="0">
                          <a:latin typeface="Avenir Next LT Pro Light" panose="020B0304020202020204" pitchFamily="34" charset="0"/>
                        </a:rPr>
                        <a:t>Breadsticks and cucumber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latin typeface="Avenir Next LT Pro Light" panose="020B0304020202020204" pitchFamily="34" charset="0"/>
                        </a:rPr>
                        <a:t>Served with Milk &amp; Water</a:t>
                      </a:r>
                    </a:p>
                    <a:p>
                      <a:endParaRPr lang="en-GB" sz="1200" dirty="0">
                        <a:latin typeface="Avenir Next LT Pro Light" panose="020B0304020202020204" pitchFamily="34" charset="0"/>
                      </a:endParaRPr>
                    </a:p>
                    <a:p>
                      <a:endParaRPr lang="en-GB" sz="1200" dirty="0">
                        <a:latin typeface="Avenir Next LT Pro Light" panose="020B0304020202020204" pitchFamily="34" charset="0"/>
                      </a:endParaRPr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u="sng" dirty="0">
                          <a:latin typeface="Avenir Next LT Pro Light" panose="020B0304020202020204" pitchFamily="34" charset="0"/>
                        </a:rPr>
                        <a:t>Snack</a:t>
                      </a:r>
                    </a:p>
                    <a:p>
                      <a:r>
                        <a:rPr lang="en-GB" sz="1200" dirty="0">
                          <a:latin typeface="Avenir Next LT Pro Light" panose="020B0304020202020204" pitchFamily="34" charset="0"/>
                        </a:rPr>
                        <a:t>Toasted crumpets, cucumber and strawberries</a:t>
                      </a:r>
                    </a:p>
                    <a:p>
                      <a:r>
                        <a:rPr lang="en-GB" sz="1200" dirty="0">
                          <a:latin typeface="Avenir Next LT Pro Light" panose="020B0304020202020204" pitchFamily="34" charset="0"/>
                        </a:rPr>
                        <a:t>Served with Milk &amp; Water</a:t>
                      </a:r>
                    </a:p>
                    <a:p>
                      <a:endParaRPr lang="en-GB" sz="1200" dirty="0">
                        <a:latin typeface="Avenir Next LT Pro Light" panose="020B0304020202020204" pitchFamily="34" charset="0"/>
                      </a:endParaRPr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u="sng" dirty="0">
                          <a:latin typeface="Avenir Next LT Pro Light" panose="020B0304020202020204" pitchFamily="34" charset="0"/>
                        </a:rPr>
                        <a:t>Snack</a:t>
                      </a:r>
                    </a:p>
                    <a:p>
                      <a:r>
                        <a:rPr lang="en-GB" sz="1200" dirty="0">
                          <a:latin typeface="Avenir Next LT Pro Light" panose="020B0304020202020204" pitchFamily="34" charset="0"/>
                        </a:rPr>
                        <a:t>Mixed berries with yogurt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latin typeface="Avenir Next LT Pro Light" panose="020B0304020202020204" pitchFamily="34" charset="0"/>
                        </a:rPr>
                        <a:t>Served with Milk &amp; Water</a:t>
                      </a:r>
                    </a:p>
                    <a:p>
                      <a:endParaRPr lang="en-GB" sz="1200" dirty="0">
                        <a:latin typeface="Avenir Next LT Pro Light" panose="020B0304020202020204" pitchFamily="34" charset="0"/>
                      </a:endParaRPr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u="sng" dirty="0">
                          <a:latin typeface="Avenir Next LT Pro Light" panose="020B0304020202020204" pitchFamily="34" charset="0"/>
                        </a:rPr>
                        <a:t>Snack</a:t>
                      </a:r>
                    </a:p>
                    <a:p>
                      <a:r>
                        <a:rPr lang="en-GB" sz="1200" dirty="0">
                          <a:latin typeface="Avenir Next LT Pro Light" panose="020B0304020202020204" pitchFamily="34" charset="0"/>
                        </a:rPr>
                        <a:t>Bananas and Pitta bread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latin typeface="Avenir Next LT Pro Light" panose="020B0304020202020204" pitchFamily="34" charset="0"/>
                        </a:rPr>
                        <a:t>Served with Milk &amp; Water</a:t>
                      </a:r>
                    </a:p>
                    <a:p>
                      <a:endParaRPr lang="en-GB" sz="1200" dirty="0">
                        <a:latin typeface="Avenir Next LT Pro Light" panose="020B0304020202020204" pitchFamily="34" charset="0"/>
                      </a:endParaRPr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u="sng" dirty="0">
                          <a:latin typeface="Avenir Next LT Pro Light" panose="020B0304020202020204" pitchFamily="34" charset="0"/>
                        </a:rPr>
                        <a:t>Snack</a:t>
                      </a:r>
                    </a:p>
                    <a:p>
                      <a:r>
                        <a:rPr lang="en-GB" sz="1200" dirty="0">
                          <a:latin typeface="Avenir Next LT Pro Light" panose="020B0304020202020204" pitchFamily="34" charset="0"/>
                        </a:rPr>
                        <a:t>Plain muffin with spread, pear and boiled egg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latin typeface="Avenir Next LT Pro Light" panose="020B0304020202020204" pitchFamily="34" charset="0"/>
                        </a:rPr>
                        <a:t>Served with Milk &amp; Water</a:t>
                      </a:r>
                    </a:p>
                    <a:p>
                      <a:endParaRPr lang="en-GB" sz="1200" dirty="0">
                        <a:latin typeface="Avenir Next LT Pro Light" panose="020B0304020202020204" pitchFamily="34" charset="0"/>
                      </a:endParaRPr>
                    </a:p>
                  </a:txBody>
                  <a:tcPr marL="74295" marR="74295" marT="37148" marB="37148"/>
                </a:tc>
                <a:extLst>
                  <a:ext uri="{0D108BD9-81ED-4DB2-BD59-A6C34878D82A}">
                    <a16:rowId xmlns:a16="http://schemas.microsoft.com/office/drawing/2014/main" val="50470025"/>
                  </a:ext>
                </a:extLst>
              </a:tr>
              <a:tr h="1345941">
                <a:tc>
                  <a:txBody>
                    <a:bodyPr/>
                    <a:lstStyle/>
                    <a:p>
                      <a:pPr algn="ctr"/>
                      <a:r>
                        <a:rPr lang="en-GB" sz="1200" b="1" u="sng" dirty="0">
                          <a:latin typeface="Avenir Next LT Pro Light" panose="020B0304020202020204" pitchFamily="34" charset="0"/>
                        </a:rPr>
                        <a:t>Lunch</a:t>
                      </a:r>
                    </a:p>
                    <a:p>
                      <a:pPr algn="l"/>
                      <a:r>
                        <a:rPr lang="en-GB" sz="1200" dirty="0">
                          <a:latin typeface="Avenir Next LT Pro Light" panose="020B0304020202020204" pitchFamily="34" charset="0"/>
                        </a:rPr>
                        <a:t>Fishcakes/fishless fingers with potato wedges and mixed vegetables</a:t>
                      </a:r>
                    </a:p>
                    <a:p>
                      <a:pPr algn="l"/>
                      <a:r>
                        <a:rPr lang="en-GB" sz="1200" dirty="0">
                          <a:latin typeface="Avenir Next LT Pro Light" panose="020B0304020202020204" pitchFamily="34" charset="0"/>
                        </a:rPr>
                        <a:t>Pudding: Homemade shortbread</a:t>
                      </a:r>
                    </a:p>
                    <a:p>
                      <a:endParaRPr lang="en-GB" sz="1200" dirty="0">
                        <a:latin typeface="Avenir Next LT Pro Light" panose="020B0304020202020204" pitchFamily="34" charset="0"/>
                      </a:endParaRPr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u="sng" dirty="0">
                          <a:latin typeface="Avenir Next LT Pro Light" panose="020B0304020202020204" pitchFamily="34" charset="0"/>
                        </a:rPr>
                        <a:t>Lunch</a:t>
                      </a:r>
                    </a:p>
                    <a:p>
                      <a:pPr algn="l"/>
                      <a:r>
                        <a:rPr lang="en-GB" sz="1200" dirty="0">
                          <a:latin typeface="Avenir Next LT Pro Light" panose="020B0304020202020204" pitchFamily="34" charset="0"/>
                        </a:rPr>
                        <a:t>Spaghetti bolognaise (Beef/Quorn)</a:t>
                      </a:r>
                    </a:p>
                    <a:p>
                      <a:pPr algn="l"/>
                      <a:r>
                        <a:rPr lang="en-GB" sz="1200" dirty="0">
                          <a:latin typeface="Avenir Next LT Pro Light" panose="020B0304020202020204" pitchFamily="34" charset="0"/>
                        </a:rPr>
                        <a:t>Pudding: Homemade fruitcake with custard</a:t>
                      </a:r>
                    </a:p>
                    <a:p>
                      <a:endParaRPr lang="en-GB" sz="1200" dirty="0">
                        <a:latin typeface="Avenir Next LT Pro Light" panose="020B0304020202020204" pitchFamily="34" charset="0"/>
                      </a:endParaRPr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u="sng" dirty="0">
                          <a:latin typeface="Avenir Next LT Pro Light" panose="020B0304020202020204" pitchFamily="34" charset="0"/>
                        </a:rPr>
                        <a:t>Lunch</a:t>
                      </a:r>
                    </a:p>
                    <a:p>
                      <a:pPr algn="l"/>
                      <a:r>
                        <a:rPr lang="en-GB" sz="1200" dirty="0">
                          <a:latin typeface="Avenir Next LT Pro Light" panose="020B0304020202020204" pitchFamily="34" charset="0"/>
                        </a:rPr>
                        <a:t>Tomato and bean lasagne with peas and garlic bread</a:t>
                      </a:r>
                    </a:p>
                    <a:p>
                      <a:pPr algn="l"/>
                      <a:r>
                        <a:rPr lang="en-GB" sz="1200" dirty="0">
                          <a:latin typeface="Avenir Next LT Pro Light" panose="020B0304020202020204" pitchFamily="34" charset="0"/>
                        </a:rPr>
                        <a:t>Pudding: Fruit Jelly</a:t>
                      </a:r>
                    </a:p>
                    <a:p>
                      <a:endParaRPr lang="en-GB" sz="1200" dirty="0">
                        <a:latin typeface="Avenir Next LT Pro Light" panose="020B0304020202020204" pitchFamily="34" charset="0"/>
                      </a:endParaRPr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u="sng" dirty="0">
                          <a:latin typeface="Avenir Next LT Pro Light" panose="020B0304020202020204" pitchFamily="34" charset="0"/>
                        </a:rPr>
                        <a:t>Lunch</a:t>
                      </a:r>
                    </a:p>
                    <a:p>
                      <a:pPr algn="l"/>
                      <a:r>
                        <a:rPr lang="en-GB" sz="1200" dirty="0">
                          <a:latin typeface="Avenir Next LT Pro Light" panose="020B0304020202020204" pitchFamily="34" charset="0"/>
                        </a:rPr>
                        <a:t>Creamy chicken/Quorn hotpot with mixed vegetables and wholegrain rice</a:t>
                      </a:r>
                    </a:p>
                    <a:p>
                      <a:pPr algn="l"/>
                      <a:r>
                        <a:rPr lang="en-GB" sz="1200" dirty="0">
                          <a:latin typeface="Avenir Next LT Pro Light" panose="020B0304020202020204" pitchFamily="34" charset="0"/>
                        </a:rPr>
                        <a:t>Pudding: Homemade carrot cake </a:t>
                      </a:r>
                    </a:p>
                    <a:p>
                      <a:endParaRPr lang="en-GB" sz="1200" dirty="0">
                        <a:latin typeface="Avenir Next LT Pro Light" panose="020B0304020202020204" pitchFamily="34" charset="0"/>
                      </a:endParaRPr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u="sng" dirty="0">
                          <a:latin typeface="Avenir Next LT Pro Light" panose="020B0304020202020204" pitchFamily="34" charset="0"/>
                        </a:rPr>
                        <a:t>Lunch</a:t>
                      </a:r>
                    </a:p>
                    <a:p>
                      <a:pPr algn="l"/>
                      <a:r>
                        <a:rPr lang="en-GB" sz="1200" dirty="0">
                          <a:latin typeface="Avenir Next LT Pro Light" panose="020B0304020202020204" pitchFamily="34" charset="0"/>
                        </a:rPr>
                        <a:t>Sweet and sour tofu with noodles</a:t>
                      </a:r>
                    </a:p>
                    <a:p>
                      <a:pPr algn="l"/>
                      <a:r>
                        <a:rPr lang="en-GB" sz="1200" dirty="0">
                          <a:latin typeface="Avenir Next LT Pro Light" panose="020B0304020202020204" pitchFamily="34" charset="0"/>
                        </a:rPr>
                        <a:t>Pudding: Fruit salad</a:t>
                      </a:r>
                    </a:p>
                    <a:p>
                      <a:endParaRPr lang="en-GB" sz="1200" dirty="0">
                        <a:latin typeface="Avenir Next LT Pro Light" panose="020B0304020202020204" pitchFamily="34" charset="0"/>
                      </a:endParaRPr>
                    </a:p>
                  </a:txBody>
                  <a:tcPr marL="74295" marR="74295" marT="37148" marB="37148"/>
                </a:tc>
                <a:extLst>
                  <a:ext uri="{0D108BD9-81ED-4DB2-BD59-A6C34878D82A}">
                    <a16:rowId xmlns:a16="http://schemas.microsoft.com/office/drawing/2014/main" val="3840377039"/>
                  </a:ext>
                </a:extLst>
              </a:tr>
              <a:tr h="863813">
                <a:tc>
                  <a:txBody>
                    <a:bodyPr/>
                    <a:lstStyle/>
                    <a:p>
                      <a:pPr algn="ctr"/>
                      <a:r>
                        <a:rPr lang="en-GB" sz="1200" b="1" u="sng" dirty="0">
                          <a:latin typeface="Avenir Next LT Pro Light" panose="020B0304020202020204" pitchFamily="34" charset="0"/>
                        </a:rPr>
                        <a:t>Snack</a:t>
                      </a:r>
                    </a:p>
                    <a:p>
                      <a:r>
                        <a:rPr lang="en-GB" sz="1200" dirty="0">
                          <a:latin typeface="Avenir Next LT Pro Light" panose="020B0304020202020204" pitchFamily="34" charset="0"/>
                        </a:rPr>
                        <a:t>Cheese slices and carrots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latin typeface="Avenir Next LT Pro Light" panose="020B0304020202020204" pitchFamily="34" charset="0"/>
                        </a:rPr>
                        <a:t>Served with Milk &amp; Water</a:t>
                      </a:r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u="sng" dirty="0">
                          <a:latin typeface="Avenir Next LT Pro Light" panose="020B0304020202020204" pitchFamily="34" charset="0"/>
                        </a:rPr>
                        <a:t>Snack</a:t>
                      </a:r>
                    </a:p>
                    <a:p>
                      <a:r>
                        <a:rPr lang="en-GB" sz="1200" dirty="0">
                          <a:latin typeface="Avenir Next LT Pro Light" panose="020B0304020202020204" pitchFamily="34" charset="0"/>
                        </a:rPr>
                        <a:t>Crackers and Bell pepper sticks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latin typeface="Avenir Next LT Pro Light" panose="020B0304020202020204" pitchFamily="34" charset="0"/>
                        </a:rPr>
                        <a:t>Served with Milk &amp; Water</a:t>
                      </a:r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u="sng" dirty="0">
                          <a:latin typeface="Avenir Next LT Pro Light" panose="020B0304020202020204" pitchFamily="34" charset="0"/>
                        </a:rPr>
                        <a:t>Snack</a:t>
                      </a:r>
                    </a:p>
                    <a:p>
                      <a:r>
                        <a:rPr lang="en-GB" sz="1200" dirty="0">
                          <a:latin typeface="Avenir Next LT Pro Light" panose="020B0304020202020204" pitchFamily="34" charset="0"/>
                        </a:rPr>
                        <a:t>Rice cake with cream cheese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latin typeface="Avenir Next LT Pro Light" panose="020B0304020202020204" pitchFamily="34" charset="0"/>
                        </a:rPr>
                        <a:t>Served with Milk &amp; Water</a:t>
                      </a:r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u="sng" dirty="0">
                          <a:latin typeface="Avenir Next LT Pro Light" panose="020B0304020202020204" pitchFamily="34" charset="0"/>
                        </a:rPr>
                        <a:t>Snack</a:t>
                      </a:r>
                    </a:p>
                    <a:p>
                      <a:r>
                        <a:rPr lang="en-GB" sz="1200" dirty="0">
                          <a:latin typeface="Avenir Next LT Pro Light" panose="020B0304020202020204" pitchFamily="34" charset="0"/>
                        </a:rPr>
                        <a:t>Blueberries and Malt Loaf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latin typeface="Avenir Next LT Pro Light" panose="020B0304020202020204" pitchFamily="34" charset="0"/>
                        </a:rPr>
                        <a:t>Served with Milk &amp; Water</a:t>
                      </a:r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u="sng" dirty="0">
                          <a:latin typeface="Avenir Next LT Pro Light" panose="020B0304020202020204" pitchFamily="34" charset="0"/>
                        </a:rPr>
                        <a:t>Snack</a:t>
                      </a:r>
                    </a:p>
                    <a:p>
                      <a:r>
                        <a:rPr lang="en-GB" sz="1200" dirty="0">
                          <a:latin typeface="Avenir Next LT Pro Light" panose="020B0304020202020204" pitchFamily="34" charset="0"/>
                        </a:rPr>
                        <a:t>Crackers with spread and satsumas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latin typeface="Avenir Next LT Pro Light" panose="020B0304020202020204" pitchFamily="34" charset="0"/>
                        </a:rPr>
                        <a:t>Served with Milk &amp; Water</a:t>
                      </a:r>
                    </a:p>
                  </a:txBody>
                  <a:tcPr marL="74295" marR="74295" marT="37148" marB="37148"/>
                </a:tc>
                <a:extLst>
                  <a:ext uri="{0D108BD9-81ED-4DB2-BD59-A6C34878D82A}">
                    <a16:rowId xmlns:a16="http://schemas.microsoft.com/office/drawing/2014/main" val="2187357719"/>
                  </a:ext>
                </a:extLst>
              </a:tr>
              <a:tr h="1185232">
                <a:tc>
                  <a:txBody>
                    <a:bodyPr/>
                    <a:lstStyle/>
                    <a:p>
                      <a:pPr algn="ctr"/>
                      <a:r>
                        <a:rPr lang="en-GB" sz="1200" b="1" u="sng" dirty="0">
                          <a:latin typeface="Avenir Next LT Pro Light" panose="020B0304020202020204" pitchFamily="34" charset="0"/>
                        </a:rPr>
                        <a:t>Tea</a:t>
                      </a:r>
                    </a:p>
                    <a:p>
                      <a:r>
                        <a:rPr lang="en-GB" sz="1200" dirty="0">
                          <a:latin typeface="Avenir Next LT Pro Light" panose="020B0304020202020204" pitchFamily="34" charset="0"/>
                        </a:rPr>
                        <a:t>Sausage rolls/cheese and onion rolls with spaghetti hoops and baby corn</a:t>
                      </a:r>
                    </a:p>
                    <a:p>
                      <a:r>
                        <a:rPr lang="en-GB" sz="1200" dirty="0">
                          <a:latin typeface="Avenir Next LT Pro Light" panose="020B0304020202020204" pitchFamily="34" charset="0"/>
                        </a:rPr>
                        <a:t>Fruit: Apple and grapes</a:t>
                      </a:r>
                    </a:p>
                    <a:p>
                      <a:endParaRPr lang="en-GB" sz="1200" dirty="0">
                        <a:latin typeface="Avenir Next LT Pro Light" panose="020B0304020202020204" pitchFamily="34" charset="0"/>
                      </a:endParaRPr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u="sng" dirty="0">
                          <a:latin typeface="Avenir Next LT Pro Light" panose="020B0304020202020204" pitchFamily="34" charset="0"/>
                        </a:rPr>
                        <a:t>Tea</a:t>
                      </a:r>
                    </a:p>
                    <a:p>
                      <a:r>
                        <a:rPr lang="en-GB" sz="1200" dirty="0">
                          <a:latin typeface="Avenir Next LT Pro Light" panose="020B0304020202020204" pitchFamily="34" charset="0"/>
                        </a:rPr>
                        <a:t>Ham/cheese/Jam roll with mini corn on the cob</a:t>
                      </a:r>
                    </a:p>
                    <a:p>
                      <a:r>
                        <a:rPr lang="en-GB" sz="1200" dirty="0">
                          <a:latin typeface="Avenir Next LT Pro Light" panose="020B0304020202020204" pitchFamily="34" charset="0"/>
                        </a:rPr>
                        <a:t>Fruit: Strawberries and pears</a:t>
                      </a:r>
                    </a:p>
                    <a:p>
                      <a:endParaRPr lang="en-GB" sz="1200" dirty="0">
                        <a:latin typeface="Avenir Next LT Pro Light" panose="020B0304020202020204" pitchFamily="34" charset="0"/>
                      </a:endParaRPr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u="sng" dirty="0">
                          <a:latin typeface="Avenir Next LT Pro Light" panose="020B0304020202020204" pitchFamily="34" charset="0"/>
                        </a:rPr>
                        <a:t>Tea</a:t>
                      </a:r>
                    </a:p>
                    <a:p>
                      <a:r>
                        <a:rPr lang="en-GB" sz="1200" dirty="0">
                          <a:latin typeface="Avenir Next LT Pro Light" panose="020B0304020202020204" pitchFamily="34" charset="0"/>
                        </a:rPr>
                        <a:t>Wholemeal bread with cheese/chicken and tomatoes </a:t>
                      </a:r>
                    </a:p>
                    <a:p>
                      <a:r>
                        <a:rPr lang="en-GB" sz="1200" dirty="0">
                          <a:latin typeface="Avenir Next LT Pro Light" panose="020B0304020202020204" pitchFamily="34" charset="0"/>
                        </a:rPr>
                        <a:t>Fruit: Apples and Bananas</a:t>
                      </a:r>
                    </a:p>
                    <a:p>
                      <a:endParaRPr lang="en-GB" sz="1200" dirty="0">
                        <a:latin typeface="Avenir Next LT Pro Light" panose="020B0304020202020204" pitchFamily="34" charset="0"/>
                      </a:endParaRPr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u="sng" dirty="0">
                          <a:latin typeface="Avenir Next LT Pro Light" panose="020B0304020202020204" pitchFamily="34" charset="0"/>
                        </a:rPr>
                        <a:t>Tea</a:t>
                      </a:r>
                    </a:p>
                    <a:p>
                      <a:r>
                        <a:rPr lang="en-GB" sz="1200" dirty="0">
                          <a:latin typeface="Avenir Next LT Pro Light" panose="020B0304020202020204" pitchFamily="34" charset="0"/>
                        </a:rPr>
                        <a:t>Toasted bagel with scrambled egg and Halloumi cheese</a:t>
                      </a:r>
                    </a:p>
                    <a:p>
                      <a:r>
                        <a:rPr lang="en-GB" sz="1200" dirty="0">
                          <a:latin typeface="Avenir Next LT Pro Light" panose="020B0304020202020204" pitchFamily="34" charset="0"/>
                        </a:rPr>
                        <a:t>Fruit: mixed berries</a:t>
                      </a:r>
                    </a:p>
                    <a:p>
                      <a:endParaRPr lang="en-GB" sz="1200" dirty="0">
                        <a:latin typeface="Avenir Next LT Pro Light" panose="020B0304020202020204" pitchFamily="34" charset="0"/>
                      </a:endParaRPr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u="sng" dirty="0">
                          <a:latin typeface="Avenir Next LT Pro Light" panose="020B0304020202020204" pitchFamily="34" charset="0"/>
                        </a:rPr>
                        <a:t>Tea</a:t>
                      </a:r>
                    </a:p>
                    <a:p>
                      <a:r>
                        <a:rPr lang="en-GB" sz="1200" dirty="0">
                          <a:latin typeface="Avenir Next LT Pro Light" panose="020B0304020202020204" pitchFamily="34" charset="0"/>
                        </a:rPr>
                        <a:t>Potato waffles with cheesy beans and baby corn</a:t>
                      </a:r>
                    </a:p>
                    <a:p>
                      <a:r>
                        <a:rPr lang="en-GB" sz="1200" dirty="0">
                          <a:latin typeface="Avenir Next LT Pro Light" panose="020B0304020202020204" pitchFamily="34" charset="0"/>
                        </a:rPr>
                        <a:t>Fruit: Apples</a:t>
                      </a:r>
                    </a:p>
                    <a:p>
                      <a:endParaRPr lang="en-GB" sz="1200" dirty="0">
                        <a:latin typeface="Avenir Next LT Pro Light" panose="020B0304020202020204" pitchFamily="34" charset="0"/>
                      </a:endParaRPr>
                    </a:p>
                  </a:txBody>
                  <a:tcPr marL="74295" marR="74295" marT="37148" marB="37148"/>
                </a:tc>
                <a:extLst>
                  <a:ext uri="{0D108BD9-81ED-4DB2-BD59-A6C34878D82A}">
                    <a16:rowId xmlns:a16="http://schemas.microsoft.com/office/drawing/2014/main" val="2582744894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7E5E991B-9958-ADA5-0F42-063CF490504E}"/>
              </a:ext>
            </a:extLst>
          </p:cNvPr>
          <p:cNvSpPr txBox="1"/>
          <p:nvPr/>
        </p:nvSpPr>
        <p:spPr>
          <a:xfrm>
            <a:off x="3540384" y="122044"/>
            <a:ext cx="2259175" cy="3174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63" dirty="0">
                <a:latin typeface="Avenir Next LT Pro Light" panose="020B0304020202020204" pitchFamily="34" charset="0"/>
              </a:rPr>
              <a:t>Winter Term Menu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BA5AD31-D9AE-2172-DE11-1A92B4DDDD7C}"/>
              </a:ext>
            </a:extLst>
          </p:cNvPr>
          <p:cNvSpPr txBox="1"/>
          <p:nvPr/>
        </p:nvSpPr>
        <p:spPr>
          <a:xfrm>
            <a:off x="-573833" y="122044"/>
            <a:ext cx="2259174" cy="3174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63" dirty="0">
                <a:latin typeface="Avenir Next LT Pro Light" panose="020B0304020202020204" pitchFamily="34" charset="0"/>
              </a:rPr>
              <a:t>Week Three</a:t>
            </a:r>
          </a:p>
        </p:txBody>
      </p:sp>
    </p:spTree>
    <p:extLst>
      <p:ext uri="{BB962C8B-B14F-4D97-AF65-F5344CB8AC3E}">
        <p14:creationId xmlns:p14="http://schemas.microsoft.com/office/powerpoint/2010/main" val="7753541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2965AF42-CD72-6F51-E495-78F34070EA8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1045371"/>
              </p:ext>
            </p:extLst>
          </p:nvPr>
        </p:nvGraphicFramePr>
        <p:xfrm>
          <a:off x="0" y="414103"/>
          <a:ext cx="9906000" cy="6164971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981200">
                  <a:extLst>
                    <a:ext uri="{9D8B030D-6E8A-4147-A177-3AD203B41FA5}">
                      <a16:colId xmlns:a16="http://schemas.microsoft.com/office/drawing/2014/main" val="1352786200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1654208611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954427081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770111976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962490423"/>
                    </a:ext>
                  </a:extLst>
                </a:gridCol>
              </a:tblGrid>
              <a:tr h="307091">
                <a:tc>
                  <a:txBody>
                    <a:bodyPr/>
                    <a:lstStyle/>
                    <a:p>
                      <a:pPr algn="ctr"/>
                      <a:r>
                        <a:rPr lang="en-GB" sz="1300" dirty="0">
                          <a:latin typeface="Avenir Next LT Pro Light" panose="020B0304020202020204" pitchFamily="34" charset="0"/>
                        </a:rPr>
                        <a:t>Monday </a:t>
                      </a:r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300" dirty="0">
                          <a:latin typeface="Avenir Next LT Pro Light" panose="020B0304020202020204" pitchFamily="34" charset="0"/>
                        </a:rPr>
                        <a:t>Tuesday</a:t>
                      </a:r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300" dirty="0">
                          <a:latin typeface="Avenir Next LT Pro Light" panose="020B0304020202020204" pitchFamily="34" charset="0"/>
                        </a:rPr>
                        <a:t>Wednesday</a:t>
                      </a:r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300" dirty="0">
                          <a:latin typeface="Avenir Next LT Pro Light" panose="020B0304020202020204" pitchFamily="34" charset="0"/>
                        </a:rPr>
                        <a:t>Thursday</a:t>
                      </a:r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300" dirty="0">
                          <a:latin typeface="Avenir Next LT Pro Light" panose="020B0304020202020204" pitchFamily="34" charset="0"/>
                        </a:rPr>
                        <a:t>Friday</a:t>
                      </a:r>
                    </a:p>
                  </a:txBody>
                  <a:tcPr marL="74295" marR="74295" marT="37148" marB="37148"/>
                </a:tc>
                <a:extLst>
                  <a:ext uri="{0D108BD9-81ED-4DB2-BD59-A6C34878D82A}">
                    <a16:rowId xmlns:a16="http://schemas.microsoft.com/office/drawing/2014/main" val="353693041"/>
                  </a:ext>
                </a:extLst>
              </a:tr>
              <a:tr h="819640">
                <a:tc>
                  <a:txBody>
                    <a:bodyPr/>
                    <a:lstStyle/>
                    <a:p>
                      <a:pPr algn="ctr"/>
                      <a:r>
                        <a:rPr lang="en-GB" sz="1200" b="1" u="sng" dirty="0">
                          <a:latin typeface="Avenir Next LT Pro Light" panose="020B0304020202020204" pitchFamily="34" charset="0"/>
                        </a:rPr>
                        <a:t>Breakfast</a:t>
                      </a:r>
                    </a:p>
                    <a:p>
                      <a:r>
                        <a:rPr lang="en-GB" sz="1200" dirty="0">
                          <a:latin typeface="Avenir Next LT Pro Light" panose="020B0304020202020204" pitchFamily="34" charset="0"/>
                        </a:rPr>
                        <a:t>Choice of Cereal, Toast and Spread with Seasonal fresh fruit</a:t>
                      </a:r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u="sng" dirty="0">
                          <a:latin typeface="Avenir Next LT Pro Light" panose="020B0304020202020204" pitchFamily="34" charset="0"/>
                        </a:rPr>
                        <a:t>Breakfast</a:t>
                      </a:r>
                    </a:p>
                    <a:p>
                      <a:r>
                        <a:rPr lang="en-GB" sz="1200" dirty="0">
                          <a:latin typeface="Avenir Next LT Pro Light" panose="020B0304020202020204" pitchFamily="34" charset="0"/>
                        </a:rPr>
                        <a:t>Choice of Cereal, Toast and Spread with Seasonal fresh fruit</a:t>
                      </a:r>
                    </a:p>
                    <a:p>
                      <a:endParaRPr lang="en-GB" sz="1200" dirty="0">
                        <a:latin typeface="Avenir Next LT Pro Light" panose="020B0304020202020204" pitchFamily="34" charset="0"/>
                      </a:endParaRPr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u="sng" dirty="0">
                          <a:latin typeface="Avenir Next LT Pro Light" panose="020B0304020202020204" pitchFamily="34" charset="0"/>
                        </a:rPr>
                        <a:t>Breakfast</a:t>
                      </a:r>
                    </a:p>
                    <a:p>
                      <a:r>
                        <a:rPr lang="en-GB" sz="1200" dirty="0">
                          <a:latin typeface="Avenir Next LT Pro Light" panose="020B0304020202020204" pitchFamily="34" charset="0"/>
                        </a:rPr>
                        <a:t>Choice of Cereal, Toast and Spread with Seasonal fresh fruit</a:t>
                      </a:r>
                    </a:p>
                    <a:p>
                      <a:endParaRPr lang="en-GB" sz="1200" dirty="0">
                        <a:latin typeface="Avenir Next LT Pro Light" panose="020B0304020202020204" pitchFamily="34" charset="0"/>
                      </a:endParaRPr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u="sng" dirty="0">
                          <a:latin typeface="Avenir Next LT Pro Light" panose="020B0304020202020204" pitchFamily="34" charset="0"/>
                        </a:rPr>
                        <a:t>Breakfast</a:t>
                      </a:r>
                    </a:p>
                    <a:p>
                      <a:r>
                        <a:rPr lang="en-GB" sz="1200" dirty="0">
                          <a:latin typeface="Avenir Next LT Pro Light" panose="020B0304020202020204" pitchFamily="34" charset="0"/>
                        </a:rPr>
                        <a:t>Choice of Cereal, Toast and Spread with Seasonal fresh fruit</a:t>
                      </a:r>
                    </a:p>
                    <a:p>
                      <a:endParaRPr lang="en-GB" sz="1200" dirty="0">
                        <a:latin typeface="Avenir Next LT Pro Light" panose="020B0304020202020204" pitchFamily="34" charset="0"/>
                      </a:endParaRPr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u="sng" dirty="0">
                          <a:latin typeface="Avenir Next LT Pro Light" panose="020B0304020202020204" pitchFamily="34" charset="0"/>
                        </a:rPr>
                        <a:t>Breakfast</a:t>
                      </a:r>
                    </a:p>
                    <a:p>
                      <a:r>
                        <a:rPr lang="en-GB" sz="1200" dirty="0">
                          <a:latin typeface="Avenir Next LT Pro Light" panose="020B0304020202020204" pitchFamily="34" charset="0"/>
                        </a:rPr>
                        <a:t>Choice of Cereal, Toast and Spread with Seasonal fresh fruit</a:t>
                      </a:r>
                    </a:p>
                    <a:p>
                      <a:endParaRPr lang="en-GB" sz="1200" dirty="0">
                        <a:latin typeface="Avenir Next LT Pro Light" panose="020B0304020202020204" pitchFamily="34" charset="0"/>
                      </a:endParaRPr>
                    </a:p>
                  </a:txBody>
                  <a:tcPr marL="74295" marR="74295" marT="37148" marB="37148"/>
                </a:tc>
                <a:extLst>
                  <a:ext uri="{0D108BD9-81ED-4DB2-BD59-A6C34878D82A}">
                    <a16:rowId xmlns:a16="http://schemas.microsoft.com/office/drawing/2014/main" val="1764555932"/>
                  </a:ext>
                </a:extLst>
              </a:tr>
              <a:tr h="1124622">
                <a:tc>
                  <a:txBody>
                    <a:bodyPr/>
                    <a:lstStyle/>
                    <a:p>
                      <a:pPr algn="ctr"/>
                      <a:r>
                        <a:rPr lang="en-GB" sz="1200" b="1" u="sng" dirty="0">
                          <a:latin typeface="Avenir Next LT Pro Light" panose="020B0304020202020204" pitchFamily="34" charset="0"/>
                        </a:rPr>
                        <a:t>Snack</a:t>
                      </a:r>
                    </a:p>
                    <a:p>
                      <a:r>
                        <a:rPr lang="en-GB" sz="1200" dirty="0">
                          <a:latin typeface="Avenir Next LT Pro Light" panose="020B0304020202020204" pitchFamily="34" charset="0"/>
                        </a:rPr>
                        <a:t>Crackers with cream cheese, apples and satsumas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latin typeface="Avenir Next LT Pro Light" panose="020B0304020202020204" pitchFamily="34" charset="0"/>
                        </a:rPr>
                        <a:t>Served with Milk &amp; Water</a:t>
                      </a:r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u="sng" dirty="0">
                          <a:latin typeface="Avenir Next LT Pro Light" panose="020B0304020202020204" pitchFamily="34" charset="0"/>
                        </a:rPr>
                        <a:t>Snack</a:t>
                      </a:r>
                    </a:p>
                    <a:p>
                      <a:r>
                        <a:rPr lang="en-GB" sz="1200" dirty="0">
                          <a:latin typeface="Avenir Next LT Pro Light" panose="020B0304020202020204" pitchFamily="34" charset="0"/>
                        </a:rPr>
                        <a:t>Pitta bread, cucumber and strawberries</a:t>
                      </a:r>
                    </a:p>
                    <a:p>
                      <a:r>
                        <a:rPr lang="en-GB" sz="1200" dirty="0">
                          <a:latin typeface="Avenir Next LT Pro Light" panose="020B0304020202020204" pitchFamily="34" charset="0"/>
                        </a:rPr>
                        <a:t>Served with Milk &amp; Water</a:t>
                      </a:r>
                    </a:p>
                    <a:p>
                      <a:endParaRPr lang="en-GB" sz="1200" dirty="0">
                        <a:latin typeface="Avenir Next LT Pro Light" panose="020B0304020202020204" pitchFamily="34" charset="0"/>
                      </a:endParaRPr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u="sng" dirty="0">
                          <a:latin typeface="Avenir Next LT Pro Light" panose="020B0304020202020204" pitchFamily="34" charset="0"/>
                        </a:rPr>
                        <a:t>Snack</a:t>
                      </a:r>
                    </a:p>
                    <a:p>
                      <a:r>
                        <a:rPr lang="en-GB" sz="1200" dirty="0">
                          <a:latin typeface="Avenir Next LT Pro Light" panose="020B0304020202020204" pitchFamily="34" charset="0"/>
                        </a:rPr>
                        <a:t>Pineapple, cheese, apple and cucumber skewers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latin typeface="Avenir Next LT Pro Light" panose="020B0304020202020204" pitchFamily="34" charset="0"/>
                        </a:rPr>
                        <a:t>Served with Milk &amp; Water</a:t>
                      </a:r>
                    </a:p>
                    <a:p>
                      <a:endParaRPr lang="en-GB" sz="1200" dirty="0">
                        <a:latin typeface="Avenir Next LT Pro Light" panose="020B0304020202020204" pitchFamily="34" charset="0"/>
                      </a:endParaRPr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u="sng" dirty="0">
                          <a:latin typeface="Avenir Next LT Pro Light" panose="020B0304020202020204" pitchFamily="34" charset="0"/>
                        </a:rPr>
                        <a:t>Snack</a:t>
                      </a:r>
                    </a:p>
                    <a:p>
                      <a:r>
                        <a:rPr lang="en-GB" sz="1200" dirty="0">
                          <a:latin typeface="Avenir Next LT Pro Light" panose="020B0304020202020204" pitchFamily="34" charset="0"/>
                        </a:rPr>
                        <a:t>English muffin with spread, cucumber and cheese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latin typeface="Avenir Next LT Pro Light" panose="020B0304020202020204" pitchFamily="34" charset="0"/>
                        </a:rPr>
                        <a:t>Served with Milk &amp; Water</a:t>
                      </a:r>
                    </a:p>
                    <a:p>
                      <a:endParaRPr lang="en-GB" sz="1200" dirty="0">
                        <a:latin typeface="Avenir Next LT Pro Light" panose="020B0304020202020204" pitchFamily="34" charset="0"/>
                      </a:endParaRPr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u="sng" dirty="0">
                          <a:latin typeface="Avenir Next LT Pro Light" panose="020B0304020202020204" pitchFamily="34" charset="0"/>
                        </a:rPr>
                        <a:t>Snack</a:t>
                      </a:r>
                    </a:p>
                    <a:p>
                      <a:r>
                        <a:rPr lang="en-GB" sz="1200" dirty="0">
                          <a:latin typeface="Avenir Next LT Pro Light" panose="020B0304020202020204" pitchFamily="34" charset="0"/>
                        </a:rPr>
                        <a:t>Banana and mango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latin typeface="Avenir Next LT Pro Light" panose="020B0304020202020204" pitchFamily="34" charset="0"/>
                        </a:rPr>
                        <a:t>Served with Milk &amp; Water</a:t>
                      </a:r>
                    </a:p>
                    <a:p>
                      <a:endParaRPr lang="en-GB" sz="1200" dirty="0">
                        <a:latin typeface="Avenir Next LT Pro Light" panose="020B0304020202020204" pitchFamily="34" charset="0"/>
                      </a:endParaRPr>
                    </a:p>
                  </a:txBody>
                  <a:tcPr marL="74295" marR="74295" marT="37148" marB="37148"/>
                </a:tc>
                <a:extLst>
                  <a:ext uri="{0D108BD9-81ED-4DB2-BD59-A6C34878D82A}">
                    <a16:rowId xmlns:a16="http://schemas.microsoft.com/office/drawing/2014/main" val="50470025"/>
                  </a:ext>
                </a:extLst>
              </a:tr>
              <a:tr h="1277113">
                <a:tc>
                  <a:txBody>
                    <a:bodyPr/>
                    <a:lstStyle/>
                    <a:p>
                      <a:pPr algn="ctr"/>
                      <a:r>
                        <a:rPr lang="en-GB" sz="1200" b="1" u="sng" dirty="0">
                          <a:latin typeface="Avenir Next LT Pro Light" panose="020B0304020202020204" pitchFamily="34" charset="0"/>
                        </a:rPr>
                        <a:t>Lunch</a:t>
                      </a:r>
                    </a:p>
                    <a:p>
                      <a:pPr algn="l"/>
                      <a:r>
                        <a:rPr lang="en-GB" sz="1200" dirty="0">
                          <a:latin typeface="Avenir Next LT Pro Light" panose="020B0304020202020204" pitchFamily="34" charset="0"/>
                        </a:rPr>
                        <a:t>Beef/Quorn cottage pie with baby corn and carrots</a:t>
                      </a:r>
                    </a:p>
                    <a:p>
                      <a:pPr algn="l"/>
                      <a:r>
                        <a:rPr lang="en-GB" sz="1200" dirty="0">
                          <a:latin typeface="Avenir Next LT Pro Light" panose="020B0304020202020204" pitchFamily="34" charset="0"/>
                        </a:rPr>
                        <a:t>Pudding: Angel delight</a:t>
                      </a:r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u="sng" dirty="0">
                          <a:latin typeface="Avenir Next LT Pro Light" panose="020B0304020202020204" pitchFamily="34" charset="0"/>
                        </a:rPr>
                        <a:t>Lunch</a:t>
                      </a:r>
                    </a:p>
                    <a:p>
                      <a:pPr algn="l"/>
                      <a:r>
                        <a:rPr lang="en-GB" sz="1200" dirty="0">
                          <a:latin typeface="Avenir Next LT Pro Light" panose="020B0304020202020204" pitchFamily="34" charset="0"/>
                        </a:rPr>
                        <a:t>Slow cooker bean and butternut squash stew with couscous</a:t>
                      </a:r>
                    </a:p>
                    <a:p>
                      <a:pPr algn="l"/>
                      <a:r>
                        <a:rPr lang="en-GB" sz="1200" dirty="0">
                          <a:latin typeface="Avenir Next LT Pro Light" panose="020B0304020202020204" pitchFamily="34" charset="0"/>
                        </a:rPr>
                        <a:t>Pudding: Homemade Banana cake</a:t>
                      </a:r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u="sng" dirty="0">
                          <a:latin typeface="Avenir Next LT Pro Light" panose="020B0304020202020204" pitchFamily="34" charset="0"/>
                        </a:rPr>
                        <a:t>Lunch</a:t>
                      </a:r>
                    </a:p>
                    <a:p>
                      <a:pPr algn="l"/>
                      <a:r>
                        <a:rPr lang="en-GB" sz="1200" dirty="0">
                          <a:latin typeface="Avenir Next LT Pro Light" panose="020B0304020202020204" pitchFamily="34" charset="0"/>
                        </a:rPr>
                        <a:t>Cheese and Tomato pasta bake with surprise hidden vegetables and garlic flatbread</a:t>
                      </a:r>
                    </a:p>
                    <a:p>
                      <a:pPr algn="l"/>
                      <a:r>
                        <a:rPr lang="en-GB" sz="1200" dirty="0">
                          <a:latin typeface="Avenir Next LT Pro Light" panose="020B0304020202020204" pitchFamily="34" charset="0"/>
                        </a:rPr>
                        <a:t>Pudding: Homemade berry crumble</a:t>
                      </a:r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u="sng" dirty="0">
                          <a:latin typeface="Avenir Next LT Pro Light" panose="020B0304020202020204" pitchFamily="34" charset="0"/>
                        </a:rPr>
                        <a:t>Lunch</a:t>
                      </a:r>
                    </a:p>
                    <a:p>
                      <a:pPr algn="l"/>
                      <a:r>
                        <a:rPr lang="en-GB" sz="1200" dirty="0">
                          <a:latin typeface="Avenir Next LT Pro Light" panose="020B0304020202020204" pitchFamily="34" charset="0"/>
                        </a:rPr>
                        <a:t>Beef/Vegetable burgers with carrot, swede with potato mash and mixed vegetables</a:t>
                      </a:r>
                    </a:p>
                    <a:p>
                      <a:pPr algn="l"/>
                      <a:r>
                        <a:rPr lang="en-GB" sz="1200" dirty="0">
                          <a:latin typeface="Avenir Next LT Pro Light" panose="020B0304020202020204" pitchFamily="34" charset="0"/>
                        </a:rPr>
                        <a:t>Pudding: Homemade flapjacks and peaches</a:t>
                      </a:r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u="sng" dirty="0">
                          <a:latin typeface="Avenir Next LT Pro Light" panose="020B0304020202020204" pitchFamily="34" charset="0"/>
                        </a:rPr>
                        <a:t>Lunch</a:t>
                      </a:r>
                    </a:p>
                    <a:p>
                      <a:pPr algn="l"/>
                      <a:r>
                        <a:rPr lang="en-GB" sz="1200" dirty="0">
                          <a:latin typeface="Avenir Next LT Pro Light" panose="020B0304020202020204" pitchFamily="34" charset="0"/>
                        </a:rPr>
                        <a:t>Garlic chicken/Quorn with white rice, green beans and sweetcorn</a:t>
                      </a:r>
                    </a:p>
                    <a:p>
                      <a:pPr algn="l"/>
                      <a:r>
                        <a:rPr lang="en-GB" sz="1200" dirty="0">
                          <a:latin typeface="Avenir Next LT Pro Light" panose="020B0304020202020204" pitchFamily="34" charset="0"/>
                        </a:rPr>
                        <a:t>Pudding: Homemade jam </a:t>
                      </a:r>
                      <a:r>
                        <a:rPr lang="en-GB" sz="1200" dirty="0" err="1">
                          <a:latin typeface="Avenir Next LT Pro Light" panose="020B0304020202020204" pitchFamily="34" charset="0"/>
                        </a:rPr>
                        <a:t>roly</a:t>
                      </a:r>
                      <a:r>
                        <a:rPr lang="en-GB" sz="1200" dirty="0">
                          <a:latin typeface="Avenir Next LT Pro Light" panose="020B0304020202020204" pitchFamily="34" charset="0"/>
                        </a:rPr>
                        <a:t> poly and custard</a:t>
                      </a:r>
                    </a:p>
                    <a:p>
                      <a:endParaRPr lang="en-GB" sz="1200" dirty="0">
                        <a:latin typeface="Avenir Next LT Pro Light" panose="020B0304020202020204" pitchFamily="34" charset="0"/>
                      </a:endParaRPr>
                    </a:p>
                  </a:txBody>
                  <a:tcPr marL="74295" marR="74295" marT="37148" marB="37148"/>
                </a:tc>
                <a:extLst>
                  <a:ext uri="{0D108BD9-81ED-4DB2-BD59-A6C34878D82A}">
                    <a16:rowId xmlns:a16="http://schemas.microsoft.com/office/drawing/2014/main" val="3840377039"/>
                  </a:ext>
                </a:extLst>
              </a:tr>
              <a:tr h="972131">
                <a:tc>
                  <a:txBody>
                    <a:bodyPr/>
                    <a:lstStyle/>
                    <a:p>
                      <a:pPr algn="ctr"/>
                      <a:r>
                        <a:rPr lang="en-GB" sz="1200" b="1" u="sng" dirty="0">
                          <a:latin typeface="Avenir Next LT Pro Light" panose="020B0304020202020204" pitchFamily="34" charset="0"/>
                        </a:rPr>
                        <a:t>Snack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latin typeface="Avenir Next LT Pro Light" panose="020B0304020202020204" pitchFamily="34" charset="0"/>
                        </a:rPr>
                        <a:t>Rice cakes and cheese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latin typeface="Avenir Next LT Pro Light" panose="020B0304020202020204" pitchFamily="34" charset="0"/>
                        </a:rPr>
                        <a:t>Served with Milk &amp; Water</a:t>
                      </a:r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u="sng" dirty="0">
                          <a:latin typeface="Avenir Next LT Pro Light" panose="020B0304020202020204" pitchFamily="34" charset="0"/>
                        </a:rPr>
                        <a:t>Snack</a:t>
                      </a:r>
                    </a:p>
                    <a:p>
                      <a:r>
                        <a:rPr lang="en-GB" sz="1200" dirty="0">
                          <a:latin typeface="Avenir Next LT Pro Light" panose="020B0304020202020204" pitchFamily="34" charset="0"/>
                        </a:rPr>
                        <a:t>Breadsticks and red pepper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latin typeface="Avenir Next LT Pro Light" panose="020B0304020202020204" pitchFamily="34" charset="0"/>
                        </a:rPr>
                        <a:t>Served with Milk &amp; Water</a:t>
                      </a:r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u="sng" dirty="0">
                          <a:latin typeface="Avenir Next LT Pro Light" panose="020B0304020202020204" pitchFamily="34" charset="0"/>
                        </a:rPr>
                        <a:t>Snack</a:t>
                      </a:r>
                    </a:p>
                    <a:p>
                      <a:r>
                        <a:rPr lang="en-GB" sz="1200" dirty="0">
                          <a:latin typeface="Avenir Next LT Pro Light" panose="020B0304020202020204" pitchFamily="34" charset="0"/>
                        </a:rPr>
                        <a:t>Malt loaf and satsumas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latin typeface="Avenir Next LT Pro Light" panose="020B0304020202020204" pitchFamily="34" charset="0"/>
                        </a:rPr>
                        <a:t>Served with Milk &amp; Water</a:t>
                      </a:r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u="sng" dirty="0">
                          <a:latin typeface="Avenir Next LT Pro Light" panose="020B0304020202020204" pitchFamily="34" charset="0"/>
                        </a:rPr>
                        <a:t>Snack</a:t>
                      </a:r>
                    </a:p>
                    <a:p>
                      <a:r>
                        <a:rPr lang="en-GB" sz="1200" dirty="0">
                          <a:latin typeface="Avenir Next LT Pro Light" panose="020B0304020202020204" pitchFamily="34" charset="0"/>
                        </a:rPr>
                        <a:t>Raisins and brioche rolls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latin typeface="Avenir Next LT Pro Light" panose="020B0304020202020204" pitchFamily="34" charset="0"/>
                        </a:rPr>
                        <a:t>Served with Milk &amp; Water</a:t>
                      </a:r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u="sng" dirty="0">
                          <a:latin typeface="Avenir Next LT Pro Light" panose="020B0304020202020204" pitchFamily="34" charset="0"/>
                        </a:rPr>
                        <a:t>Snack</a:t>
                      </a:r>
                    </a:p>
                    <a:p>
                      <a:r>
                        <a:rPr lang="en-GB" sz="1200" dirty="0">
                          <a:latin typeface="Avenir Next LT Pro Light" panose="020B0304020202020204" pitchFamily="34" charset="0"/>
                        </a:rPr>
                        <a:t>Cheddar crackers and peppers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latin typeface="Avenir Next LT Pro Light" panose="020B0304020202020204" pitchFamily="34" charset="0"/>
                        </a:rPr>
                        <a:t>Served with Milk &amp; Water</a:t>
                      </a:r>
                    </a:p>
                    <a:p>
                      <a:endParaRPr lang="en-GB" sz="1200" dirty="0">
                        <a:latin typeface="Avenir Next LT Pro Light" panose="020B0304020202020204" pitchFamily="34" charset="0"/>
                      </a:endParaRPr>
                    </a:p>
                  </a:txBody>
                  <a:tcPr marL="74295" marR="74295" marT="37148" marB="37148"/>
                </a:tc>
                <a:extLst>
                  <a:ext uri="{0D108BD9-81ED-4DB2-BD59-A6C34878D82A}">
                    <a16:rowId xmlns:a16="http://schemas.microsoft.com/office/drawing/2014/main" val="2187357719"/>
                  </a:ext>
                </a:extLst>
              </a:tr>
              <a:tr h="1124622">
                <a:tc>
                  <a:txBody>
                    <a:bodyPr/>
                    <a:lstStyle/>
                    <a:p>
                      <a:pPr algn="ctr"/>
                      <a:r>
                        <a:rPr lang="en-GB" sz="1200" b="1" u="sng" dirty="0">
                          <a:latin typeface="Avenir Next LT Pro Light" panose="020B0304020202020204" pitchFamily="34" charset="0"/>
                        </a:rPr>
                        <a:t>Tea</a:t>
                      </a:r>
                    </a:p>
                    <a:p>
                      <a:r>
                        <a:rPr lang="en-GB" sz="1200" dirty="0">
                          <a:latin typeface="Avenir Next LT Pro Light" panose="020B0304020202020204" pitchFamily="34" charset="0"/>
                        </a:rPr>
                        <a:t>Cheese wraps with cucumber chicken and vegetarian alternative  </a:t>
                      </a:r>
                    </a:p>
                    <a:p>
                      <a:r>
                        <a:rPr lang="en-GB" sz="1200" dirty="0">
                          <a:latin typeface="Avenir Next LT Pro Light" panose="020B0304020202020204" pitchFamily="34" charset="0"/>
                        </a:rPr>
                        <a:t>Fruit: Melon</a:t>
                      </a:r>
                    </a:p>
                    <a:p>
                      <a:endParaRPr lang="en-GB" sz="1200" dirty="0">
                        <a:latin typeface="Avenir Next LT Pro Light" panose="020B0304020202020204" pitchFamily="34" charset="0"/>
                      </a:endParaRPr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u="sng" dirty="0">
                          <a:latin typeface="Avenir Next LT Pro Light" panose="020B0304020202020204" pitchFamily="34" charset="0"/>
                        </a:rPr>
                        <a:t>Tea</a:t>
                      </a:r>
                    </a:p>
                    <a:p>
                      <a:r>
                        <a:rPr lang="en-GB" sz="1200" dirty="0">
                          <a:latin typeface="Avenir Next LT Pro Light" panose="020B0304020202020204" pitchFamily="34" charset="0"/>
                        </a:rPr>
                        <a:t>Ham and cheese/Cheese and onion slices with baked beans</a:t>
                      </a:r>
                    </a:p>
                    <a:p>
                      <a:r>
                        <a:rPr lang="en-GB" sz="1200" dirty="0">
                          <a:latin typeface="Avenir Next LT Pro Light" panose="020B0304020202020204" pitchFamily="34" charset="0"/>
                        </a:rPr>
                        <a:t>Fruit: Apple and banana</a:t>
                      </a:r>
                    </a:p>
                    <a:p>
                      <a:endParaRPr lang="en-GB" sz="1200" dirty="0">
                        <a:latin typeface="Avenir Next LT Pro Light" panose="020B0304020202020204" pitchFamily="34" charset="0"/>
                      </a:endParaRPr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u="sng" dirty="0">
                          <a:latin typeface="Avenir Next LT Pro Light" panose="020B0304020202020204" pitchFamily="34" charset="0"/>
                        </a:rPr>
                        <a:t>Tea</a:t>
                      </a:r>
                    </a:p>
                    <a:p>
                      <a:r>
                        <a:rPr lang="en-GB" sz="1200" dirty="0">
                          <a:latin typeface="Avenir Next LT Pro Light" panose="020B0304020202020204" pitchFamily="34" charset="0"/>
                        </a:rPr>
                        <a:t>Scotch egg/Vegetable fingers, hash browns, spaghetti hoops</a:t>
                      </a:r>
                    </a:p>
                    <a:p>
                      <a:r>
                        <a:rPr lang="en-GB" sz="1200" dirty="0">
                          <a:latin typeface="Avenir Next LT Pro Light" panose="020B0304020202020204" pitchFamily="34" charset="0"/>
                        </a:rPr>
                        <a:t>Fruit: Grapes and </a:t>
                      </a:r>
                      <a:r>
                        <a:rPr lang="en-GB" sz="1200">
                          <a:latin typeface="Avenir Next LT Pro Light" panose="020B0304020202020204" pitchFamily="34" charset="0"/>
                        </a:rPr>
                        <a:t>Dried apricots</a:t>
                      </a:r>
                      <a:endParaRPr lang="en-GB" sz="1200" dirty="0">
                        <a:latin typeface="Avenir Next LT Pro Light" panose="020B0304020202020204" pitchFamily="34" charset="0"/>
                      </a:endParaRPr>
                    </a:p>
                    <a:p>
                      <a:endParaRPr lang="en-GB" sz="1200" dirty="0">
                        <a:latin typeface="Avenir Next LT Pro Light" panose="020B0304020202020204" pitchFamily="34" charset="0"/>
                      </a:endParaRPr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u="sng" dirty="0">
                          <a:latin typeface="Avenir Next LT Pro Light" panose="020B0304020202020204" pitchFamily="34" charset="0"/>
                        </a:rPr>
                        <a:t>Tea</a:t>
                      </a:r>
                    </a:p>
                    <a:p>
                      <a:r>
                        <a:rPr lang="en-GB" sz="1200" dirty="0">
                          <a:latin typeface="Avenir Next LT Pro Light" panose="020B0304020202020204" pitchFamily="34" charset="0"/>
                        </a:rPr>
                        <a:t>BBQ Noodles with seasonal vegetables and haricot beans</a:t>
                      </a:r>
                    </a:p>
                    <a:p>
                      <a:r>
                        <a:rPr lang="en-GB" sz="1200" dirty="0">
                          <a:latin typeface="Avenir Next LT Pro Light" panose="020B0304020202020204" pitchFamily="34" charset="0"/>
                        </a:rPr>
                        <a:t>Fruit: Melon and pear</a:t>
                      </a:r>
                    </a:p>
                    <a:p>
                      <a:endParaRPr lang="en-GB" sz="1200" dirty="0">
                        <a:latin typeface="Avenir Next LT Pro Light" panose="020B0304020202020204" pitchFamily="34" charset="0"/>
                      </a:endParaRPr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u="sng" dirty="0">
                          <a:latin typeface="Avenir Next LT Pro Light" panose="020B0304020202020204" pitchFamily="34" charset="0"/>
                        </a:rPr>
                        <a:t>Tea</a:t>
                      </a:r>
                    </a:p>
                    <a:p>
                      <a:r>
                        <a:rPr lang="en-GB" sz="1200" dirty="0">
                          <a:latin typeface="Avenir Next LT Pro Light" panose="020B0304020202020204" pitchFamily="34" charset="0"/>
                        </a:rPr>
                        <a:t>Scrambled egg with cheese scones</a:t>
                      </a:r>
                    </a:p>
                    <a:p>
                      <a:r>
                        <a:rPr lang="en-GB" sz="1200" dirty="0">
                          <a:latin typeface="Avenir Next LT Pro Light" panose="020B0304020202020204" pitchFamily="34" charset="0"/>
                        </a:rPr>
                        <a:t>Fruit: Apple and satsumas</a:t>
                      </a:r>
                    </a:p>
                    <a:p>
                      <a:endParaRPr lang="en-GB" sz="1200" dirty="0">
                        <a:latin typeface="Avenir Next LT Pro Light" panose="020B0304020202020204" pitchFamily="34" charset="0"/>
                      </a:endParaRPr>
                    </a:p>
                  </a:txBody>
                  <a:tcPr marL="74295" marR="74295" marT="37148" marB="37148"/>
                </a:tc>
                <a:extLst>
                  <a:ext uri="{0D108BD9-81ED-4DB2-BD59-A6C34878D82A}">
                    <a16:rowId xmlns:a16="http://schemas.microsoft.com/office/drawing/2014/main" val="2582744894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7E5E991B-9958-ADA5-0F42-063CF490504E}"/>
              </a:ext>
            </a:extLst>
          </p:cNvPr>
          <p:cNvSpPr txBox="1"/>
          <p:nvPr/>
        </p:nvSpPr>
        <p:spPr>
          <a:xfrm>
            <a:off x="3514984" y="96644"/>
            <a:ext cx="2259175" cy="3174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63" dirty="0">
                <a:latin typeface="Avenir Next LT Pro Light" panose="020B0304020202020204" pitchFamily="34" charset="0"/>
              </a:rPr>
              <a:t>Winter Term Menu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BA5AD31-D9AE-2172-DE11-1A92B4DDDD7C}"/>
              </a:ext>
            </a:extLst>
          </p:cNvPr>
          <p:cNvSpPr txBox="1"/>
          <p:nvPr/>
        </p:nvSpPr>
        <p:spPr>
          <a:xfrm>
            <a:off x="-523033" y="96644"/>
            <a:ext cx="2259174" cy="3174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63" dirty="0">
                <a:latin typeface="Avenir Next LT Pro Light" panose="020B0304020202020204" pitchFamily="34" charset="0"/>
              </a:rPr>
              <a:t>Week Four</a:t>
            </a:r>
          </a:p>
        </p:txBody>
      </p:sp>
    </p:spTree>
    <p:extLst>
      <p:ext uri="{BB962C8B-B14F-4D97-AF65-F5344CB8AC3E}">
        <p14:creationId xmlns:p14="http://schemas.microsoft.com/office/powerpoint/2010/main" val="7211341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103</TotalTime>
  <Words>1350</Words>
  <Application>Microsoft Office PowerPoint</Application>
  <PresentationFormat>A4 Paper (210x297 mm)</PresentationFormat>
  <Paragraphs>309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Avenir Next LT Pro Light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Gary Carter</dc:creator>
  <cp:lastModifiedBy>Gary Carter</cp:lastModifiedBy>
  <cp:revision>2</cp:revision>
  <cp:lastPrinted>2023-01-09T17:02:21Z</cp:lastPrinted>
  <dcterms:created xsi:type="dcterms:W3CDTF">2023-01-09T15:31:15Z</dcterms:created>
  <dcterms:modified xsi:type="dcterms:W3CDTF">2023-03-23T18:32:23Z</dcterms:modified>
</cp:coreProperties>
</file>